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5" r:id="rId3"/>
    <p:sldId id="275" r:id="rId4"/>
    <p:sldId id="258" r:id="rId5"/>
    <p:sldId id="259" r:id="rId6"/>
    <p:sldId id="260" r:id="rId7"/>
    <p:sldId id="262" r:id="rId8"/>
    <p:sldId id="264" r:id="rId9"/>
    <p:sldId id="276" r:id="rId10"/>
    <p:sldId id="282" r:id="rId11"/>
    <p:sldId id="269" r:id="rId12"/>
    <p:sldId id="285" r:id="rId13"/>
    <p:sldId id="261" r:id="rId14"/>
    <p:sldId id="281" r:id="rId15"/>
    <p:sldId id="283" r:id="rId16"/>
    <p:sldId id="284" r:id="rId17"/>
    <p:sldId id="273"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810" y="-39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149880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78671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503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8461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7146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279702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1472720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203721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154177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FF3A17-91B3-4414-88CE-8FA6C1703F8A}" type="datetimeFigureOut">
              <a:rPr lang="ru-RU" smtClean="0"/>
              <a:t>15.10.2023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43694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9FF3A17-91B3-4414-88CE-8FA6C1703F8A}" type="datetimeFigureOut">
              <a:rPr lang="ru-RU" smtClean="0"/>
              <a:t>15.10.2023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359517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9FF3A17-91B3-4414-88CE-8FA6C1703F8A}" type="datetimeFigureOut">
              <a:rPr lang="ru-RU" smtClean="0"/>
              <a:t>15.10.2023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179971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9FF3A17-91B3-4414-88CE-8FA6C1703F8A}" type="datetimeFigureOut">
              <a:rPr lang="ru-RU" smtClean="0"/>
              <a:t>15.10.2023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1959156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F3A17-91B3-4414-88CE-8FA6C1703F8A}" type="datetimeFigureOut">
              <a:rPr lang="ru-RU" smtClean="0"/>
              <a:t>15.10.2023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80276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E9FF3A17-91B3-4414-88CE-8FA6C1703F8A}" type="datetimeFigureOut">
              <a:rPr lang="ru-RU" smtClean="0"/>
              <a:t>15.10.2023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83553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9FF3A17-91B3-4414-88CE-8FA6C1703F8A}" type="datetimeFigureOut">
              <a:rPr lang="ru-RU" smtClean="0"/>
              <a:t>15.10.2023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BFC8C7-D2DC-4F5C-9823-A07F38232641}" type="slidenum">
              <a:rPr lang="ru-RU" smtClean="0"/>
              <a:t>‹#›</a:t>
            </a:fld>
            <a:endParaRPr lang="ru-RU"/>
          </a:p>
        </p:txBody>
      </p:sp>
    </p:spTree>
    <p:extLst>
      <p:ext uri="{BB962C8B-B14F-4D97-AF65-F5344CB8AC3E}">
        <p14:creationId xmlns:p14="http://schemas.microsoft.com/office/powerpoint/2010/main" val="522546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FF3A17-91B3-4414-88CE-8FA6C1703F8A}" type="datetimeFigureOut">
              <a:rPr lang="ru-RU" smtClean="0"/>
              <a:t>15.10.2023</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66BFC8C7-D2DC-4F5C-9823-A07F38232641}" type="slidenum">
              <a:rPr lang="ru-RU" smtClean="0"/>
              <a:t>‹#›</a:t>
            </a:fld>
            <a:endParaRPr lang="ru-RU"/>
          </a:p>
        </p:txBody>
      </p:sp>
    </p:spTree>
    <p:extLst>
      <p:ext uri="{BB962C8B-B14F-4D97-AF65-F5344CB8AC3E}">
        <p14:creationId xmlns:p14="http://schemas.microsoft.com/office/powerpoint/2010/main" val="11370332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7.gif"/><Relationship Id="rId4" Type="http://schemas.openxmlformats.org/officeDocument/2006/relationships/image" Target="../media/image51.png"/><Relationship Id="rId9" Type="http://schemas.openxmlformats.org/officeDocument/2006/relationships/image" Target="../media/image6.gif"/></Relationships>
</file>

<file path=ppt/slides/_rels/slide1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57.gif"/><Relationship Id="rId7" Type="http://schemas.openxmlformats.org/officeDocument/2006/relationships/image" Target="../media/image6.gif"/><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7.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71.png"/><Relationship Id="rId7" Type="http://schemas.openxmlformats.org/officeDocument/2006/relationships/image" Target="../media/image6.gi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gif"/><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8.gif"/><Relationship Id="rId1" Type="http://schemas.openxmlformats.org/officeDocument/2006/relationships/slideLayout" Target="../slideLayouts/slideLayout7.xml"/><Relationship Id="rId5" Type="http://schemas.openxmlformats.org/officeDocument/2006/relationships/image" Target="../media/image80.gif"/><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6.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gi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1.jpeg"/><Relationship Id="rId7" Type="http://schemas.openxmlformats.org/officeDocument/2006/relationships/image" Target="../media/image6.gif"/><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7.gif"/><Relationship Id="rId2" Type="http://schemas.openxmlformats.org/officeDocument/2006/relationships/image" Target="../media/image35.png"/><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catherineasquithgallery.com/uploads/posts/2021-02/1613673850_17-p-fon-dlya-prezentatsii-bank-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2087563" y="1988840"/>
            <a:ext cx="6049687" cy="648072"/>
          </a:xfrm>
          <a:solidFill>
            <a:schemeClr val="accent1">
              <a:lumMod val="75000"/>
            </a:schemeClr>
          </a:solidFill>
          <a:ln w="3175">
            <a:noFill/>
          </a:ln>
          <a:effectLst>
            <a:glow rad="635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a:no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«Путешествие в страну Денег»</a:t>
            </a:r>
            <a:endParaRPr lang="ru-RU" sz="3200" b="1" i="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1418" y="490490"/>
            <a:ext cx="8807817" cy="400110"/>
          </a:xfrm>
          <a:prstGeom prst="rect">
            <a:avLst/>
          </a:prstGeom>
          <a:no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Рыбинский детский сад, филиал МБДОУ «Детский сад №189»</a:t>
            </a:r>
          </a:p>
        </p:txBody>
      </p:sp>
      <p:pic>
        <p:nvPicPr>
          <p:cNvPr id="4" name="Picture 4" descr="Мешочек с золотом"/>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6296" y="5085184"/>
            <a:ext cx="1823041" cy="1679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Анимация денежка"/>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559824" y="6028273"/>
            <a:ext cx="1116631" cy="668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Анимация денежка"/>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652895" y="6193164"/>
            <a:ext cx="714375" cy="457200"/>
          </a:xfrm>
          <a:prstGeom prst="rect">
            <a:avLst/>
          </a:prstGeom>
          <a:noFill/>
          <a:extLst>
            <a:ext uri="{909E8E84-426E-40DD-AFC4-6F175D3DCCD1}">
              <a14:hiddenFill xmlns:a14="http://schemas.microsoft.com/office/drawing/2010/main">
                <a:solidFill>
                  <a:srgbClr val="FFFFFF"/>
                </a:solidFill>
              </a14:hiddenFill>
            </a:ext>
          </a:extLst>
        </p:spPr>
      </p:pic>
      <p:sp>
        <p:nvSpPr>
          <p:cNvPr id="5" name="Подзаголовок 4"/>
          <p:cNvSpPr>
            <a:spLocks noGrp="1"/>
          </p:cNvSpPr>
          <p:nvPr>
            <p:ph type="subTitle" idx="1"/>
          </p:nvPr>
        </p:nvSpPr>
        <p:spPr>
          <a:xfrm>
            <a:off x="3923928" y="4149081"/>
            <a:ext cx="4752526" cy="432048"/>
          </a:xfrm>
        </p:spPr>
        <p:txBody>
          <a:bodyPr/>
          <a:lstStyle/>
          <a:p>
            <a:r>
              <a:rPr lang="ru-RU" dirty="0" smtClean="0">
                <a:solidFill>
                  <a:schemeClr val="tx2">
                    <a:lumMod val="75000"/>
                  </a:schemeClr>
                </a:solidFill>
              </a:rPr>
              <a:t>Подготовила: воспитатель </a:t>
            </a:r>
            <a:r>
              <a:rPr lang="ru-RU" dirty="0" err="1" smtClean="0">
                <a:solidFill>
                  <a:schemeClr val="tx2">
                    <a:lumMod val="75000"/>
                  </a:schemeClr>
                </a:solidFill>
              </a:rPr>
              <a:t>Утрясова</a:t>
            </a:r>
            <a:r>
              <a:rPr lang="ru-RU" dirty="0" smtClean="0">
                <a:solidFill>
                  <a:schemeClr val="tx2">
                    <a:lumMod val="75000"/>
                  </a:schemeClr>
                </a:solidFill>
              </a:rPr>
              <a:t> С.А</a:t>
            </a:r>
            <a:r>
              <a:rPr lang="ru-RU" dirty="0" smtClean="0"/>
              <a:t>.</a:t>
            </a:r>
            <a:endParaRPr lang="ru-RU"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558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43608" y="297550"/>
            <a:ext cx="6819496" cy="369332"/>
          </a:xfrm>
          <a:prstGeom prst="rect">
            <a:avLst/>
          </a:prstGeom>
          <a:solidFill>
            <a:schemeClr val="accent1">
              <a:lumMod val="40000"/>
              <a:lumOff val="60000"/>
            </a:schemeClr>
          </a:solidFill>
        </p:spPr>
        <p:txBody>
          <a:bodyPr wrap="none" rtlCol="0">
            <a:spAutoFit/>
          </a:bodyPr>
          <a:lstStyle/>
          <a:p>
            <a:r>
              <a:rPr lang="ru-RU" dirty="0" smtClean="0"/>
              <a:t>Рыбинский детский сад, филиал МБДОУ «Детский сад № 189»</a:t>
            </a:r>
            <a:endParaRPr lang="ru-RU" dirty="0"/>
          </a:p>
        </p:txBody>
      </p:sp>
      <p:sp>
        <p:nvSpPr>
          <p:cNvPr id="8" name="TextBox 7"/>
          <p:cNvSpPr txBox="1"/>
          <p:nvPr/>
        </p:nvSpPr>
        <p:spPr>
          <a:xfrm>
            <a:off x="3923928" y="1556792"/>
            <a:ext cx="4608512" cy="1446550"/>
          </a:xfrm>
          <a:prstGeom prst="rect">
            <a:avLst/>
          </a:prstGeom>
          <a:solidFill>
            <a:schemeClr val="accent1">
              <a:lumMod val="40000"/>
              <a:lumOff val="60000"/>
            </a:schemeClr>
          </a:solidFill>
        </p:spPr>
        <p:txBody>
          <a:bodyPr wrap="square" rtlCol="0">
            <a:spAutoFit/>
          </a:bodyPr>
          <a:lstStyle/>
          <a:p>
            <a:pPr algn="ctr"/>
            <a:r>
              <a:rPr lang="ru-RU" sz="4400" dirty="0" smtClean="0">
                <a:solidFill>
                  <a:schemeClr val="accent5">
                    <a:lumMod val="75000"/>
                  </a:schemeClr>
                </a:solidFill>
              </a:rPr>
              <a:t>«Путешествие в </a:t>
            </a:r>
          </a:p>
          <a:p>
            <a:pPr algn="ctr"/>
            <a:r>
              <a:rPr lang="ru-RU" sz="4400" dirty="0" smtClean="0">
                <a:solidFill>
                  <a:schemeClr val="accent5">
                    <a:lumMod val="75000"/>
                  </a:schemeClr>
                </a:solidFill>
              </a:rPr>
              <a:t> страну денег»</a:t>
            </a:r>
            <a:endParaRPr lang="ru-RU" sz="4400" dirty="0">
              <a:solidFill>
                <a:schemeClr val="accent5">
                  <a:lumMod val="75000"/>
                </a:schemeClr>
              </a:solidFill>
            </a:endParaRPr>
          </a:p>
        </p:txBody>
      </p:sp>
      <p:sp>
        <p:nvSpPr>
          <p:cNvPr id="14" name="TextBox 13"/>
          <p:cNvSpPr txBox="1"/>
          <p:nvPr/>
        </p:nvSpPr>
        <p:spPr>
          <a:xfrm>
            <a:off x="5436096" y="4437112"/>
            <a:ext cx="3317965" cy="369332"/>
          </a:xfrm>
          <a:prstGeom prst="rect">
            <a:avLst/>
          </a:prstGeom>
          <a:solidFill>
            <a:schemeClr val="accent1">
              <a:lumMod val="40000"/>
              <a:lumOff val="60000"/>
            </a:schemeClr>
          </a:solidFill>
        </p:spPr>
        <p:txBody>
          <a:bodyPr wrap="square" rtlCol="0">
            <a:spAutoFit/>
          </a:bodyPr>
          <a:lstStyle/>
          <a:p>
            <a:r>
              <a:rPr lang="ru-RU" dirty="0" smtClean="0"/>
              <a:t>  Воспитатель: </a:t>
            </a:r>
            <a:r>
              <a:rPr lang="ru-RU" dirty="0" err="1"/>
              <a:t>У</a:t>
            </a:r>
            <a:r>
              <a:rPr lang="ru-RU" dirty="0" err="1" smtClean="0"/>
              <a:t>трясова</a:t>
            </a:r>
            <a:r>
              <a:rPr lang="ru-RU" dirty="0" smtClean="0"/>
              <a:t> С.А.</a:t>
            </a:r>
            <a:endParaRPr lang="ru-RU" dirty="0"/>
          </a:p>
        </p:txBody>
      </p:sp>
    </p:spTree>
    <p:extLst>
      <p:ext uri="{BB962C8B-B14F-4D97-AF65-F5344CB8AC3E}">
        <p14:creationId xmlns:p14="http://schemas.microsoft.com/office/powerpoint/2010/main" val="1322970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9bd513817963.png"/>
          <p:cNvPicPr>
            <a:picLocks noChangeAspect="1"/>
          </p:cNvPicPr>
          <p:nvPr/>
        </p:nvPicPr>
        <p:blipFill>
          <a:blip r:embed="rId2" cstate="email"/>
          <a:srcRect/>
          <a:stretch>
            <a:fillRect/>
          </a:stretch>
        </p:blipFill>
        <p:spPr>
          <a:xfrm flipH="1">
            <a:off x="611559" y="-56781"/>
            <a:ext cx="8492488" cy="1498844"/>
          </a:xfrm>
          <a:prstGeom prst="rect">
            <a:avLst/>
          </a:prstGeom>
        </p:spPr>
      </p:pic>
      <p:sp>
        <p:nvSpPr>
          <p:cNvPr id="2" name="Заголовок 1"/>
          <p:cNvSpPr>
            <a:spLocks noGrp="1"/>
          </p:cNvSpPr>
          <p:nvPr>
            <p:ph type="title"/>
          </p:nvPr>
        </p:nvSpPr>
        <p:spPr>
          <a:xfrm>
            <a:off x="900728" y="57770"/>
            <a:ext cx="7615758" cy="980335"/>
          </a:xfrm>
        </p:spPr>
        <p:txBody>
          <a:bodyPr/>
          <a:lstStyle/>
          <a:p>
            <a:pPr algn="ct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чего нужны деньги?</a:t>
            </a: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10628" y="1244815"/>
            <a:ext cx="7675350" cy="4351338"/>
          </a:xfrm>
        </p:spPr>
        <p:txBody>
          <a:bodyPr>
            <a:noAutofit/>
          </a:bodyPr>
          <a:lstStyle/>
          <a:p>
            <a:pPr marL="596646" indent="-514350">
              <a:buFont typeface="+mj-lt"/>
              <a:buAutoNum type="arabicPeriod"/>
            </a:pP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Покупать продукты</a:t>
            </a:r>
          </a:p>
          <a:p>
            <a:pPr marL="596646" indent="-514350">
              <a:buFont typeface="+mj-lt"/>
              <a:buAutoNum type="arabicPeriod"/>
            </a:pPr>
            <a:endPar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96646" indent="-514350">
              <a:buFont typeface="+mj-lt"/>
              <a:buAutoNum type="arabicPeriod"/>
            </a:pP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Покупать одежду</a:t>
            </a:r>
          </a:p>
          <a:p>
            <a:pPr marL="596646" indent="-514350">
              <a:buFont typeface="+mj-lt"/>
              <a:buAutoNum type="arabicPeriod"/>
            </a:pPr>
            <a:endPar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96646" indent="-514350">
              <a:buFont typeface="+mj-lt"/>
              <a:buAutoNum type="arabicPeriod"/>
            </a:pP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Оплачивать услуги</a:t>
            </a:r>
          </a:p>
          <a:p>
            <a:pPr marL="596646" indent="-514350">
              <a:buFont typeface="+mj-lt"/>
              <a:buAutoNum type="arabicPeriod"/>
            </a:pPr>
            <a:endPar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96646" indent="-514350">
              <a:buFont typeface="+mj-lt"/>
              <a:buAutoNum type="arabicPeriod"/>
            </a:pP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Оплачивать Медицину </a:t>
            </a:r>
          </a:p>
          <a:p>
            <a:pPr marL="596646" indent="-514350">
              <a:buFont typeface="+mj-lt"/>
              <a:buAutoNum type="arabicPeriod"/>
            </a:pPr>
            <a:endPar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96646" indent="-514350">
              <a:buFont typeface="+mj-lt"/>
              <a:buAutoNum type="arabicPeriod"/>
            </a:pP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Чтобы жить комфортно</a:t>
            </a:r>
            <a:r>
              <a:rPr lang="ru-RU" sz="2800" dirty="0" smtClean="0">
                <a:solidFill>
                  <a:schemeClr val="tx1"/>
                </a:solidFill>
                <a:latin typeface="Times New Roman" panose="02020603050405020304" pitchFamily="18" charset="0"/>
                <a:cs typeface="Times New Roman" panose="02020603050405020304" pitchFamily="18" charset="0"/>
              </a:rPr>
              <a:t>. </a:t>
            </a:r>
            <a:endParaRPr lang="ru-RU" sz="28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4492" y="759768"/>
            <a:ext cx="1613475" cy="1526260"/>
          </a:xfrm>
          <a:prstGeom prst="round2DiagRect">
            <a:avLst>
              <a:gd name="adj1" fmla="val 16667"/>
              <a:gd name="adj2" fmla="val 0"/>
            </a:avLst>
          </a:prstGeom>
          <a:ln w="88900" cap="sq">
            <a:solidFill>
              <a:srgbClr val="E2E8FA"/>
            </a:solidFill>
            <a:miter lim="800000"/>
          </a:ln>
          <a:effectLst>
            <a:outerShdw blurRad="254000" algn="tl" rotWithShape="0">
              <a:srgbClr val="000000">
                <a:alpha val="43000"/>
              </a:srgbClr>
            </a:outerShdw>
          </a:effec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9335" y="2103895"/>
            <a:ext cx="1178544" cy="1178544"/>
          </a:xfrm>
          <a:prstGeom prst="rect">
            <a:avLst/>
          </a:prstGeom>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2583" y="2718063"/>
            <a:ext cx="1223684" cy="1866236"/>
          </a:xfrm>
          <a:prstGeom prst="rect">
            <a:avLst/>
          </a:prstGeom>
        </p:spPr>
      </p:pic>
      <p:pic>
        <p:nvPicPr>
          <p:cNvPr id="7" name="Рисунок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9244" y="4033831"/>
            <a:ext cx="1724952" cy="1130287"/>
          </a:xfrm>
          <a:prstGeom prst="round2DiagRect">
            <a:avLst>
              <a:gd name="adj1" fmla="val 16667"/>
              <a:gd name="adj2" fmla="val 0"/>
            </a:avLst>
          </a:prstGeom>
          <a:ln w="88900" cap="sq">
            <a:solidFill>
              <a:srgbClr val="E2E8FA"/>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1102" y="5430428"/>
            <a:ext cx="1625384" cy="1441725"/>
          </a:xfrm>
          <a:prstGeom prst="rect">
            <a:avLst/>
          </a:prstGeom>
        </p:spPr>
      </p:pic>
      <p:pic>
        <p:nvPicPr>
          <p:cNvPr id="9" name="Рисунок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20072" y="5869793"/>
            <a:ext cx="1547933" cy="874003"/>
          </a:xfrm>
          <a:prstGeom prst="rect">
            <a:avLst/>
          </a:prstGeom>
        </p:spPr>
      </p:pic>
      <p:pic>
        <p:nvPicPr>
          <p:cNvPr id="11" name="Picture 2" descr="Фея  с волшебной палочкой"/>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6784742" y="338742"/>
            <a:ext cx="2327546" cy="21854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
          <p:cNvPicPr>
            <a:picLocks noChangeAspect="1" noChangeArrowheads="1" noCrop="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80729" y="352726"/>
            <a:ext cx="403372" cy="3630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
          <p:cNvPicPr>
            <a:picLocks noChangeAspect="1" noChangeArrowheads="1" noCrop="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24367" y="386758"/>
            <a:ext cx="380399" cy="3423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
          <p:cNvPicPr>
            <a:picLocks noChangeAspect="1" noChangeArrowheads="1" noCrop="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57878" y="236296"/>
            <a:ext cx="387834" cy="3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04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980728"/>
            <a:ext cx="6768752" cy="5632311"/>
          </a:xfrm>
          <a:prstGeom prst="rect">
            <a:avLst/>
          </a:prstGeom>
        </p:spPr>
        <p:txBody>
          <a:bodyPr wrap="square">
            <a:spAutoFit/>
          </a:bodyPr>
          <a:lstStyle/>
          <a:p>
            <a:pPr marL="285750" indent="-285750">
              <a:lnSpc>
                <a:spcPct val="200000"/>
              </a:lnSpc>
              <a:buFont typeface="Wingdings" panose="05000000000000000000" pitchFamily="2" charset="2"/>
              <a:buChar char="v"/>
            </a:pP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Мы нашли богатый клад, </a:t>
            </a:r>
            <a:endPar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200000"/>
              </a:lnSpc>
            </a:pP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изображают, как копают клад</a:t>
            </a: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85750" indent="-285750">
              <a:lnSpc>
                <a:spcPct val="200000"/>
              </a:lnSpc>
              <a:buFont typeface="Wingdings" panose="05000000000000000000" pitchFamily="2" charset="2"/>
              <a:buChar char="v"/>
            </a:pP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Каждый кладу очень рад</a:t>
            </a: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nSpc>
                <a:spcPct val="200000"/>
              </a:lnSpc>
            </a:pP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/дети улыбаются друг </a:t>
            </a: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другу/</a:t>
            </a:r>
          </a:p>
          <a:p>
            <a:pPr marL="285750" indent="-285750">
              <a:lnSpc>
                <a:spcPct val="200000"/>
              </a:lnSpc>
              <a:buFont typeface="Wingdings" panose="05000000000000000000" pitchFamily="2" charset="2"/>
              <a:buChar char="v"/>
            </a:pP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Стали думать, как нам быть</a:t>
            </a: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nSpc>
                <a:spcPct val="200000"/>
              </a:lnSpc>
            </a:pP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повороты головой</a:t>
            </a: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85750" indent="-285750">
              <a:lnSpc>
                <a:spcPct val="200000"/>
              </a:lnSpc>
              <a:buFont typeface="Wingdings" panose="05000000000000000000" pitchFamily="2" charset="2"/>
              <a:buChar char="v"/>
            </a:pP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Как же клад нам разделить? </a:t>
            </a:r>
            <a:endPar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200000"/>
              </a:lnSpc>
            </a:pPr>
            <a:r>
              <a:rPr lang="ru-RU" sz="2000" b="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руки в стороны/</a:t>
            </a:r>
          </a:p>
          <a:p>
            <a:pPr marL="285750" indent="-285750">
              <a:lnSpc>
                <a:spcPct val="200000"/>
              </a:lnSpc>
              <a:buFont typeface="Wingdings" panose="05000000000000000000" pitchFamily="2" charset="2"/>
              <a:buChar char="v"/>
            </a:pPr>
            <a:r>
              <a:rPr lang="ru-RU" sz="2000" b="1"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Чтоб хватило всем друзьям, делим ровно пополам</a:t>
            </a:r>
          </a:p>
        </p:txBody>
      </p:sp>
      <p:sp>
        <p:nvSpPr>
          <p:cNvPr id="3" name="Прямоугольник 2"/>
          <p:cNvSpPr/>
          <p:nvPr/>
        </p:nvSpPr>
        <p:spPr>
          <a:xfrm>
            <a:off x="2381241" y="239253"/>
            <a:ext cx="4423007" cy="769441"/>
          </a:xfrm>
          <a:prstGeom prst="rect">
            <a:avLst/>
          </a:prstGeom>
          <a:noFill/>
        </p:spPr>
        <p:txBody>
          <a:bodyPr wrap="none" lIns="91440" tIns="45720" rIns="91440" bIns="45720">
            <a:spAutoFit/>
          </a:bodyPr>
          <a:lstStyle/>
          <a:p>
            <a:pPr algn="ctr"/>
            <a:r>
              <a:rPr lang="ru-RU" sz="4400" b="1" i="1"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ФИЗМИНУТКА</a:t>
            </a:r>
            <a:endParaRPr lang="ru-RU" sz="4400" b="1" i="1" cap="none" spc="0" dirty="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324" name="Picture 12" descr="http://willows-dream.narod.ru/gifs/cat26.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544068" y="2769630"/>
            <a:ext cx="1540100" cy="169241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s://img-fotki.yandex.ru/get/9171/181450557.7d/0_acb91_b37073b3_orig.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1186" y="3519884"/>
            <a:ext cx="2027262" cy="2027262"/>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https://mpp5boleslawiec.szkolnastrona.pl/container/kid.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524328" y="4873633"/>
            <a:ext cx="972840" cy="1590221"/>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http://img1.liveinternet.ru/images/attach/c/3/77/159/77159745_maluysh.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804249" y="1805665"/>
            <a:ext cx="1771234" cy="1839359"/>
          </a:xfrm>
          <a:prstGeom prst="rect">
            <a:avLst/>
          </a:prstGeom>
          <a:noFill/>
          <a:extLst>
            <a:ext uri="{909E8E84-426E-40DD-AFC4-6F175D3DCCD1}">
              <a14:hiddenFill xmlns:a14="http://schemas.microsoft.com/office/drawing/2010/main">
                <a:solidFill>
                  <a:srgbClr val="FFFFFF"/>
                </a:solidFill>
              </a14:hiddenFill>
            </a:ext>
          </a:extLst>
        </p:spPr>
      </p:pic>
      <p:pic>
        <p:nvPicPr>
          <p:cNvPr id="13336" name="Picture 24" descr="http://animated-gifs.org/wp-content/uploads/2012/01/construction-worker-006.gif"/>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4777731" y="980728"/>
            <a:ext cx="1945665" cy="1535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Фея  с волшебной палочкой"/>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6723396" y="271325"/>
            <a:ext cx="2083957" cy="1956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07213" y="291280"/>
            <a:ext cx="264104" cy="237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78672" y="213443"/>
            <a:ext cx="248727" cy="223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71317" y="358248"/>
            <a:ext cx="233032" cy="20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21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2000" fill="hold"/>
                                        <p:tgtEl>
                                          <p:spTgt spid="2">
                                            <p:txEl>
                                              <p:pRg st="1" end="1"/>
                                            </p:txEl>
                                          </p:spTgt>
                                        </p:tgtEl>
                                        <p:attrNameLst>
                                          <p:attrName>style.color</p:attrName>
                                        </p:attrNameLst>
                                      </p:cBhvr>
                                      <p:to>
                                        <a:srgbClr val="FF0000"/>
                                      </p:to>
                                    </p:animClr>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3336"/>
                                        </p:tgtEl>
                                        <p:attrNameLst>
                                          <p:attrName>style.visibility</p:attrName>
                                        </p:attrNameLst>
                                      </p:cBhvr>
                                      <p:to>
                                        <p:strVal val="visible"/>
                                      </p:to>
                                    </p:set>
                                  </p:childTnLst>
                                </p:cTn>
                              </p:par>
                            </p:childTnLst>
                          </p:cTn>
                        </p:par>
                        <p:par>
                          <p:cTn id="12" fill="hold">
                            <p:stCondLst>
                              <p:cond delay="2000"/>
                            </p:stCondLst>
                            <p:childTnLst>
                              <p:par>
                                <p:cTn id="13" presetID="3" presetClass="emph" presetSubtype="2" fill="hold" nodeType="afterEffect">
                                  <p:stCondLst>
                                    <p:cond delay="0"/>
                                  </p:stCondLst>
                                  <p:childTnLst>
                                    <p:animClr clrSpc="rgb" dir="cw">
                                      <p:cBhvr override="childStyle">
                                        <p:cTn id="14" dur="2000" fill="hold"/>
                                        <p:tgtEl>
                                          <p:spTgt spid="2">
                                            <p:txEl>
                                              <p:pRg st="2" end="2"/>
                                            </p:txEl>
                                          </p:spTgt>
                                        </p:tgtEl>
                                        <p:attrNameLst>
                                          <p:attrName>style.color</p:attrName>
                                        </p:attrNameLst>
                                      </p:cBhvr>
                                      <p:to>
                                        <a:srgbClr val="FF0000"/>
                                      </p:to>
                                    </p:animClr>
                                  </p:childTnLst>
                                </p:cTn>
                              </p:par>
                            </p:childTnLst>
                          </p:cTn>
                        </p:par>
                        <p:par>
                          <p:cTn id="15" fill="hold">
                            <p:stCondLst>
                              <p:cond delay="4000"/>
                            </p:stCondLst>
                            <p:childTnLst>
                              <p:par>
                                <p:cTn id="16" presetID="3" presetClass="emph" presetSubtype="2" fill="hold" nodeType="afterEffect">
                                  <p:stCondLst>
                                    <p:cond delay="0"/>
                                  </p:stCondLst>
                                  <p:childTnLst>
                                    <p:animClr clrSpc="rgb" dir="cw">
                                      <p:cBhvr override="childStyle">
                                        <p:cTn id="17" dur="2000" fill="hold"/>
                                        <p:tgtEl>
                                          <p:spTgt spid="2">
                                            <p:txEl>
                                              <p:pRg st="3" end="3"/>
                                            </p:txEl>
                                          </p:spTgt>
                                        </p:tgtEl>
                                        <p:attrNameLst>
                                          <p:attrName>style.color</p:attrName>
                                        </p:attrNameLst>
                                      </p:cBhvr>
                                      <p:to>
                                        <a:srgbClr val="FF0000"/>
                                      </p:to>
                                    </p:animClr>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0"/>
                                          </p:stCondLst>
                                        </p:cTn>
                                        <p:tgtEl>
                                          <p:spTgt spid="13334"/>
                                        </p:tgtEl>
                                        <p:attrNameLst>
                                          <p:attrName>style.visibility</p:attrName>
                                        </p:attrNameLst>
                                      </p:cBhvr>
                                      <p:to>
                                        <p:strVal val="visible"/>
                                      </p:to>
                                    </p:set>
                                  </p:childTnLst>
                                </p:cTn>
                              </p:par>
                            </p:childTnLst>
                          </p:cTn>
                        </p:par>
                        <p:par>
                          <p:cTn id="21" fill="hold">
                            <p:stCondLst>
                              <p:cond delay="6000"/>
                            </p:stCondLst>
                            <p:childTnLst>
                              <p:par>
                                <p:cTn id="22" presetID="3" presetClass="emph" presetSubtype="2" fill="hold" nodeType="afterEffect">
                                  <p:stCondLst>
                                    <p:cond delay="0"/>
                                  </p:stCondLst>
                                  <p:childTnLst>
                                    <p:animClr clrSpc="rgb" dir="cw">
                                      <p:cBhvr override="childStyle">
                                        <p:cTn id="23" dur="2000" fill="hold"/>
                                        <p:tgtEl>
                                          <p:spTgt spid="2">
                                            <p:txEl>
                                              <p:pRg st="4" end="4"/>
                                            </p:txEl>
                                          </p:spTgt>
                                        </p:tgtEl>
                                        <p:attrNameLst>
                                          <p:attrName>style.color</p:attrName>
                                        </p:attrNameLst>
                                      </p:cBhvr>
                                      <p:to>
                                        <a:srgbClr val="FF0000"/>
                                      </p:to>
                                    </p:animClr>
                                  </p:childTnLst>
                                </p:cTn>
                              </p:par>
                            </p:childTnLst>
                          </p:cTn>
                        </p:par>
                        <p:par>
                          <p:cTn id="24" fill="hold">
                            <p:stCondLst>
                              <p:cond delay="8000"/>
                            </p:stCondLst>
                            <p:childTnLst>
                              <p:par>
                                <p:cTn id="25" presetID="3" presetClass="emph" presetSubtype="2" fill="hold" nodeType="afterEffect">
                                  <p:stCondLst>
                                    <p:cond delay="0"/>
                                  </p:stCondLst>
                                  <p:childTnLst>
                                    <p:animClr clrSpc="rgb" dir="cw">
                                      <p:cBhvr override="childStyle">
                                        <p:cTn id="26" dur="2000" fill="hold"/>
                                        <p:tgtEl>
                                          <p:spTgt spid="2">
                                            <p:txEl>
                                              <p:pRg st="5" end="5"/>
                                            </p:txEl>
                                          </p:spTgt>
                                        </p:tgtEl>
                                        <p:attrNameLst>
                                          <p:attrName>style.color</p:attrName>
                                        </p:attrNameLst>
                                      </p:cBhvr>
                                      <p:to>
                                        <a:srgbClr val="FF0000"/>
                                      </p:to>
                                    </p:animClr>
                                  </p:childTnLst>
                                </p:cTn>
                              </p:par>
                            </p:childTnLst>
                          </p:cTn>
                        </p:par>
                        <p:par>
                          <p:cTn id="27" fill="hold">
                            <p:stCondLst>
                              <p:cond delay="10000"/>
                            </p:stCondLst>
                            <p:childTnLst>
                              <p:par>
                                <p:cTn id="28" presetID="1" presetClass="entr" presetSubtype="0" fill="hold" nodeType="afterEffect">
                                  <p:stCondLst>
                                    <p:cond delay="0"/>
                                  </p:stCondLst>
                                  <p:childTnLst>
                                    <p:set>
                                      <p:cBhvr>
                                        <p:cTn id="29" dur="1" fill="hold">
                                          <p:stCondLst>
                                            <p:cond delay="0"/>
                                          </p:stCondLst>
                                        </p:cTn>
                                        <p:tgtEl>
                                          <p:spTgt spid="13324"/>
                                        </p:tgtEl>
                                        <p:attrNameLst>
                                          <p:attrName>style.visibility</p:attrName>
                                        </p:attrNameLst>
                                      </p:cBhvr>
                                      <p:to>
                                        <p:strVal val="visible"/>
                                      </p:to>
                                    </p:set>
                                  </p:childTnLst>
                                </p:cTn>
                              </p:par>
                            </p:childTnLst>
                          </p:cTn>
                        </p:par>
                        <p:par>
                          <p:cTn id="30" fill="hold">
                            <p:stCondLst>
                              <p:cond delay="10000"/>
                            </p:stCondLst>
                            <p:childTnLst>
                              <p:par>
                                <p:cTn id="31" presetID="3" presetClass="emph" presetSubtype="2" fill="hold" nodeType="afterEffect">
                                  <p:stCondLst>
                                    <p:cond delay="0"/>
                                  </p:stCondLst>
                                  <p:childTnLst>
                                    <p:animClr clrSpc="rgb" dir="cw">
                                      <p:cBhvr override="childStyle">
                                        <p:cTn id="32" dur="2000" fill="hold"/>
                                        <p:tgtEl>
                                          <p:spTgt spid="2">
                                            <p:txEl>
                                              <p:pRg st="6" end="6"/>
                                            </p:txEl>
                                          </p:spTgt>
                                        </p:tgtEl>
                                        <p:attrNameLst>
                                          <p:attrName>style.color</p:attrName>
                                        </p:attrNameLst>
                                      </p:cBhvr>
                                      <p:to>
                                        <a:srgbClr val="FF0000"/>
                                      </p:to>
                                    </p:animClr>
                                  </p:childTnLst>
                                </p:cTn>
                              </p:par>
                            </p:childTnLst>
                          </p:cTn>
                        </p:par>
                        <p:par>
                          <p:cTn id="33" fill="hold">
                            <p:stCondLst>
                              <p:cond delay="12000"/>
                            </p:stCondLst>
                            <p:childTnLst>
                              <p:par>
                                <p:cTn id="34" presetID="3" presetClass="emph" presetSubtype="2" fill="hold" nodeType="afterEffect">
                                  <p:stCondLst>
                                    <p:cond delay="0"/>
                                  </p:stCondLst>
                                  <p:childTnLst>
                                    <p:animClr clrSpc="rgb" dir="cw">
                                      <p:cBhvr override="childStyle">
                                        <p:cTn id="35" dur="2000" fill="hold"/>
                                        <p:tgtEl>
                                          <p:spTgt spid="2">
                                            <p:txEl>
                                              <p:pRg st="7" end="7"/>
                                            </p:txEl>
                                          </p:spTgt>
                                        </p:tgtEl>
                                        <p:attrNameLst>
                                          <p:attrName>style.color</p:attrName>
                                        </p:attrNameLst>
                                      </p:cBhvr>
                                      <p:to>
                                        <a:srgbClr val="FF0000"/>
                                      </p:to>
                                    </p:animClr>
                                  </p:childTnLst>
                                </p:cTn>
                              </p:par>
                            </p:childTnLst>
                          </p:cTn>
                        </p:par>
                        <p:par>
                          <p:cTn id="36" fill="hold">
                            <p:stCondLst>
                              <p:cond delay="14000"/>
                            </p:stCondLst>
                            <p:childTnLst>
                              <p:par>
                                <p:cTn id="37" presetID="1" presetClass="entr" presetSubtype="0" fill="hold" nodeType="afterEffect">
                                  <p:stCondLst>
                                    <p:cond delay="0"/>
                                  </p:stCondLst>
                                  <p:childTnLst>
                                    <p:set>
                                      <p:cBhvr>
                                        <p:cTn id="38" dur="1" fill="hold">
                                          <p:stCondLst>
                                            <p:cond delay="0"/>
                                          </p:stCondLst>
                                        </p:cTn>
                                        <p:tgtEl>
                                          <p:spTgt spid="13328"/>
                                        </p:tgtEl>
                                        <p:attrNameLst>
                                          <p:attrName>style.visibility</p:attrName>
                                        </p:attrNameLst>
                                      </p:cBhvr>
                                      <p:to>
                                        <p:strVal val="visible"/>
                                      </p:to>
                                    </p:set>
                                  </p:childTnLst>
                                </p:cTn>
                              </p:par>
                            </p:childTnLst>
                          </p:cTn>
                        </p:par>
                        <p:par>
                          <p:cTn id="39" fill="hold">
                            <p:stCondLst>
                              <p:cond delay="14000"/>
                            </p:stCondLst>
                            <p:childTnLst>
                              <p:par>
                                <p:cTn id="40" presetID="3" presetClass="emph" presetSubtype="2" fill="hold" nodeType="afterEffect">
                                  <p:stCondLst>
                                    <p:cond delay="0"/>
                                  </p:stCondLst>
                                  <p:childTnLst>
                                    <p:animClr clrSpc="rgb" dir="cw">
                                      <p:cBhvr override="childStyle">
                                        <p:cTn id="41" dur="2000" fill="hold"/>
                                        <p:tgtEl>
                                          <p:spTgt spid="2">
                                            <p:txEl>
                                              <p:pRg st="8" end="8"/>
                                            </p:txEl>
                                          </p:spTgt>
                                        </p:tgtEl>
                                        <p:attrNameLst>
                                          <p:attrName>style.color</p:attrName>
                                        </p:attrNameLst>
                                      </p:cBhvr>
                                      <p:to>
                                        <a:srgbClr val="FF0000"/>
                                      </p:to>
                                    </p:animClr>
                                  </p:childTnLst>
                                </p:cTn>
                              </p:par>
                            </p:childTnLst>
                          </p:cTn>
                        </p:par>
                        <p:par>
                          <p:cTn id="42" fill="hold">
                            <p:stCondLst>
                              <p:cond delay="16000"/>
                            </p:stCondLst>
                            <p:childTnLst>
                              <p:par>
                                <p:cTn id="43" presetID="1" presetClass="entr" presetSubtype="0" fill="hold" nodeType="afterEffect">
                                  <p:stCondLst>
                                    <p:cond delay="0"/>
                                  </p:stCondLst>
                                  <p:childTnLst>
                                    <p:set>
                                      <p:cBhvr>
                                        <p:cTn id="44" dur="1" fill="hold">
                                          <p:stCondLst>
                                            <p:cond delay="0"/>
                                          </p:stCondLst>
                                        </p:cTn>
                                        <p:tgtEl>
                                          <p:spTgt spid="13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2268252" cy="302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Загадки про професс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407" y="188640"/>
            <a:ext cx="2308989" cy="3075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37944"/>
            <a:ext cx="2517238" cy="335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Загадки про професси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87110"/>
            <a:ext cx="2469044" cy="32887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Фото 3d illustration of a policeman with a briefcase in his hand"/>
          <p:cNvPicPr>
            <a:picLocks noChangeAspect="1" noChangeArrowheads="1"/>
          </p:cNvPicPr>
          <p:nvPr/>
        </p:nvPicPr>
        <p:blipFill rotWithShape="1">
          <a:blip r:embed="rId6">
            <a:extLst>
              <a:ext uri="{28A0092B-C50C-407E-A947-70E740481C1C}">
                <a14:useLocalDpi xmlns:a14="http://schemas.microsoft.com/office/drawing/2010/main" val="0"/>
              </a:ext>
            </a:extLst>
          </a:blip>
          <a:srcRect l="30801" t="5863" r="19750" b="2483"/>
          <a:stretch/>
        </p:blipFill>
        <p:spPr bwMode="auto">
          <a:xfrm>
            <a:off x="5004048" y="3441469"/>
            <a:ext cx="1820972" cy="310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1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9bd513817963.png"/>
          <p:cNvPicPr>
            <a:picLocks noChangeAspect="1"/>
          </p:cNvPicPr>
          <p:nvPr/>
        </p:nvPicPr>
        <p:blipFill>
          <a:blip r:embed="rId2" cstate="email"/>
          <a:srcRect/>
          <a:stretch>
            <a:fillRect/>
          </a:stretch>
        </p:blipFill>
        <p:spPr>
          <a:xfrm flipH="1">
            <a:off x="307974" y="-72184"/>
            <a:ext cx="8800529" cy="1989016"/>
          </a:xfrm>
          <a:prstGeom prst="rect">
            <a:avLst/>
          </a:prstGeom>
        </p:spPr>
      </p:pic>
      <p:sp>
        <p:nvSpPr>
          <p:cNvPr id="2" name="Прямоугольник 1"/>
          <p:cNvSpPr/>
          <p:nvPr/>
        </p:nvSpPr>
        <p:spPr>
          <a:xfrm>
            <a:off x="395536" y="158017"/>
            <a:ext cx="8571118" cy="646331"/>
          </a:xfrm>
          <a:prstGeom prst="rect">
            <a:avLst/>
          </a:prstGeom>
          <a:noFill/>
        </p:spPr>
        <p:txBody>
          <a:bodyPr wrap="square" lIns="91440" tIns="45720" rIns="91440" bIns="45720">
            <a:spAutoFit/>
          </a:bodyPr>
          <a:lstStyle/>
          <a:p>
            <a:pPr algn="ctr"/>
            <a:r>
              <a:rPr lang="ru-RU"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ru-RU" sz="3600" b="1" cap="none" spc="0" dirty="0" smtClean="0">
                <a:ln w="10541" cmpd="sng">
                  <a:solidFill>
                    <a:sysClr val="windowText" lastClr="000000"/>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каких сказках у героев были монеты?</a:t>
            </a:r>
            <a:endParaRPr lang="ru-RU" sz="3600" b="1" cap="none" spc="0" dirty="0">
              <a:ln w="10541" cmpd="sng">
                <a:solidFill>
                  <a:sysClr val="windowText" lastClr="000000"/>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AutoShape 4" descr="https://belok.net/my_img/img/2017/01/25/72a6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https://belok.net/my_img/img/2017/01/25/72a69.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9" descr="https://belok.net/my_img/img/2017/01/25/72a69.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1" descr="https://belok.net/my_img/img/2017/01/25/72a69.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 descr="https://img.labirint.ru/images/comments_pic/0943/02labct8o1256145040.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4" descr="https://img.labirint.ru/images/comments_pic/0943/02labct8o1256145040.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6" descr="https://img.labirint.ru/images/comments_pic/0943/02labct8o1256145040.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8" descr="https://img.labirint.ru/images/comments_pic/0943/02labct8o1256145040.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10" descr="https://img.labirint.ru/images/comments_pic/0943/02labct8o1256145040.jpg"/>
          <p:cNvSpPr>
            <a:spLocks noChangeAspect="1" noChangeArrowheads="1"/>
          </p:cNvSpPr>
          <p:nvPr/>
        </p:nvSpPr>
        <p:spPr bwMode="auto">
          <a:xfrm>
            <a:off x="1374775" y="9434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Прямоугольник 12"/>
          <p:cNvSpPr/>
          <p:nvPr/>
        </p:nvSpPr>
        <p:spPr>
          <a:xfrm>
            <a:off x="2963540" y="2564904"/>
            <a:ext cx="2718048" cy="1200329"/>
          </a:xfrm>
          <a:prstGeom prst="rect">
            <a:avLst/>
          </a:prstGeom>
        </p:spPr>
        <p:txBody>
          <a:bodyPr wrap="square">
            <a:spAutoFit/>
          </a:bodyPr>
          <a:lstStyle/>
          <a:p>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Она по полю пошла,</a:t>
            </a:r>
          </a:p>
          <a:p>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поле денежку нашла,</a:t>
            </a:r>
          </a:p>
          <a:p>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Самовар себе купила</a:t>
            </a:r>
          </a:p>
          <a:p>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гостей чайком поила.</a:t>
            </a:r>
            <a:endParaRPr lang="ru-RU" b="1" i="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1"/>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7407" t="11087" r="6084" b="3647"/>
          <a:stretch/>
        </p:blipFill>
        <p:spPr bwMode="auto">
          <a:xfrm>
            <a:off x="2199102" y="1809725"/>
            <a:ext cx="4066660" cy="3753358"/>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Фея  с волшебной палочкой"/>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805578" y="1057480"/>
            <a:ext cx="3589766" cy="33706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62072" y="1227137"/>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65113" y="1043899"/>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71196" y="1174166"/>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go2.imgsmail.ru/imgpreview?key=http%3A//mir-skazok.net/wp-content/uploads/2012/01/%25D1%258C1.png&amp;mb=imgdb_preview_1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283" y="4291554"/>
            <a:ext cx="2636003" cy="25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9bd513817963.png"/>
          <p:cNvPicPr>
            <a:picLocks noChangeAspect="1"/>
          </p:cNvPicPr>
          <p:nvPr/>
        </p:nvPicPr>
        <p:blipFill>
          <a:blip r:embed="rId2" cstate="email"/>
          <a:srcRect/>
          <a:stretch>
            <a:fillRect/>
          </a:stretch>
        </p:blipFill>
        <p:spPr>
          <a:xfrm flipH="1">
            <a:off x="307972" y="7937"/>
            <a:ext cx="8800529" cy="1332831"/>
          </a:xfrm>
          <a:prstGeom prst="rect">
            <a:avLst/>
          </a:prstGeom>
        </p:spPr>
      </p:pic>
      <p:sp>
        <p:nvSpPr>
          <p:cNvPr id="2" name="Прямоугольник 1"/>
          <p:cNvSpPr/>
          <p:nvPr/>
        </p:nvSpPr>
        <p:spPr>
          <a:xfrm>
            <a:off x="770985" y="393800"/>
            <a:ext cx="7756674" cy="646331"/>
          </a:xfrm>
          <a:prstGeom prst="rect">
            <a:avLst/>
          </a:prstGeom>
          <a:noFill/>
        </p:spPr>
        <p:txBody>
          <a:bodyPr wrap="none" lIns="91440" tIns="45720" rIns="91440" bIns="45720">
            <a:spAutoFit/>
          </a:bodyPr>
          <a:lstStyle/>
          <a:p>
            <a:pPr algn="ctr"/>
            <a:r>
              <a:rPr lang="ru-RU"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ru-RU" sz="3200" b="1" cap="none" spc="0" dirty="0" smtClean="0">
                <a:ln w="10541" cmpd="sng">
                  <a:solidFill>
                    <a:sysClr val="windowText" lastClr="000000"/>
                  </a:solidFill>
                  <a:prstDash val="solid"/>
                </a:ln>
                <a:solidFill>
                  <a:srgbClr val="002060"/>
                </a:solidFill>
                <a:latin typeface="Times New Roman" panose="02020603050405020304" pitchFamily="18" charset="0"/>
                <a:cs typeface="Times New Roman" panose="02020603050405020304" pitchFamily="18" charset="0"/>
              </a:rPr>
              <a:t>В каких сказках у героев были монеты?</a:t>
            </a:r>
            <a:endParaRPr lang="ru-RU" sz="3200" b="1" cap="none" spc="0" dirty="0">
              <a:ln w="10541" cmpd="sng">
                <a:solidFill>
                  <a:sysClr val="windowText" lastClr="000000"/>
                </a:solidFill>
                <a:prstDash val="solid"/>
              </a:ln>
              <a:solidFill>
                <a:srgbClr val="002060"/>
              </a:solidFill>
              <a:latin typeface="Times New Roman" panose="02020603050405020304" pitchFamily="18" charset="0"/>
              <a:cs typeface="Times New Roman" panose="02020603050405020304" pitchFamily="18" charset="0"/>
            </a:endParaRPr>
          </a:p>
        </p:txBody>
      </p:sp>
      <p:sp>
        <p:nvSpPr>
          <p:cNvPr id="3" name="AutoShape 4" descr="https://belok.net/my_img/img/2017/01/25/72a6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https://belok.net/my_img/img/2017/01/25/72a69.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9" descr="https://belok.net/my_img/img/2017/01/25/72a69.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1" descr="https://belok.net/my_img/img/2017/01/25/72a69.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 descr="https://img.labirint.ru/images/comments_pic/0943/02labct8o1256145040.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4" descr="https://img.labirint.ru/images/comments_pic/0943/02labct8o1256145040.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6" descr="https://img.labirint.ru/images/comments_pic/0943/02labct8o1256145040.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8" descr="https://img.labirint.ru/images/comments_pic/0943/02labct8o1256145040.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10" descr="https://img.labirint.ru/images/comments_pic/0943/02labct8o1256145040.jpg"/>
          <p:cNvSpPr>
            <a:spLocks noChangeAspect="1" noChangeArrowheads="1"/>
          </p:cNvSpPr>
          <p:nvPr/>
        </p:nvSpPr>
        <p:spPr bwMode="auto">
          <a:xfrm>
            <a:off x="1374775" y="9434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Прямоугольник 12"/>
          <p:cNvSpPr/>
          <p:nvPr/>
        </p:nvSpPr>
        <p:spPr>
          <a:xfrm>
            <a:off x="3172508" y="1211173"/>
            <a:ext cx="2718048" cy="2031325"/>
          </a:xfrm>
          <a:prstGeom prst="rect">
            <a:avLst/>
          </a:prstGeom>
        </p:spPr>
        <p:txBody>
          <a:bodyPr wrap="square">
            <a:spAutoFit/>
          </a:bodyPr>
          <a:lstStyle/>
          <a:p>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отца есть мальчик странный. Необычный деревянный. На </a:t>
            </a:r>
            <a:r>
              <a:rPr lang="ru-RU"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замле</a:t>
            </a: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под водой Ищет ключик золотой. Всюду нос сует свой длинный… Кто же это?</a:t>
            </a:r>
            <a:endParaRPr lang="ru-RU" b="1" i="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1" name="Рисунок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8175" y="793570"/>
            <a:ext cx="3455049" cy="4450879"/>
          </a:xfrm>
          <a:prstGeom prst="rect">
            <a:avLst/>
          </a:prstGeom>
        </p:spPr>
      </p:pic>
      <p:pic>
        <p:nvPicPr>
          <p:cNvPr id="18" name="Рисунок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30899"/>
            <a:ext cx="3172508" cy="3227101"/>
          </a:xfrm>
          <a:prstGeom prst="rect">
            <a:avLst/>
          </a:prstGeom>
        </p:spPr>
      </p:pic>
      <p:pic>
        <p:nvPicPr>
          <p:cNvPr id="20" name="Picture 2" descr="Фея  с волшебной палочкой"/>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5586621" y="2085966"/>
            <a:ext cx="3589766" cy="37192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95911" y="2258208"/>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68155" y="2085967"/>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77279" y="2138164"/>
            <a:ext cx="387834" cy="3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3761" y="3502385"/>
            <a:ext cx="2755631" cy="951058"/>
          </a:xfrm>
          <a:prstGeom prst="rect">
            <a:avLst/>
          </a:prstGeom>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662" y="3533159"/>
            <a:ext cx="2749534" cy="951058"/>
          </a:xfrm>
          <a:prstGeom prst="rect">
            <a:avLst/>
          </a:prstGeom>
        </p:spPr>
      </p:pic>
      <p:sp>
        <p:nvSpPr>
          <p:cNvPr id="2" name="Заголовок 1"/>
          <p:cNvSpPr>
            <a:spLocks noGrp="1"/>
          </p:cNvSpPr>
          <p:nvPr>
            <p:ph type="title"/>
          </p:nvPr>
        </p:nvSpPr>
        <p:spPr>
          <a:xfrm>
            <a:off x="766655" y="147379"/>
            <a:ext cx="7886700" cy="1325563"/>
          </a:xfrm>
        </p:spPr>
        <p:txBody>
          <a:bodyPr>
            <a:normAutofit/>
          </a:bodyPr>
          <a:lstStyle/>
          <a:p>
            <a:pPr algn="ctr"/>
            <a:r>
              <a:rPr lang="ru-RU" sz="2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Давайте закрепим пройденное и ответим на вопрос:</a:t>
            </a:r>
            <a:br>
              <a:rPr lang="ru-RU" sz="2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Что такое деньги?»</a:t>
            </a:r>
            <a:endParaRPr lang="ru-RU"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3019526" y="1565396"/>
            <a:ext cx="2736304" cy="936104"/>
          </a:xfrm>
          <a:prstGeom prst="roundRect">
            <a:avLst/>
          </a:prstGeom>
          <a:solidFill>
            <a:srgbClr val="E2E8FA"/>
          </a:solidFill>
          <a:ln>
            <a:solidFill>
              <a:srgbClr val="BDC3D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a:solidFill>
                  <a:schemeClr val="accent3">
                    <a:lumMod val="50000"/>
                  </a:schemeClr>
                </a:solidFill>
              </a:ln>
              <a:solidFill>
                <a:schemeClr val="accent3">
                  <a:lumMod val="50000"/>
                </a:schemeClr>
              </a:solidFill>
            </a:endParaRPr>
          </a:p>
        </p:txBody>
      </p:sp>
      <p:sp>
        <p:nvSpPr>
          <p:cNvPr id="5" name="TextBox 4"/>
          <p:cNvSpPr txBox="1"/>
          <p:nvPr/>
        </p:nvSpPr>
        <p:spPr>
          <a:xfrm>
            <a:off x="3328951" y="1630189"/>
            <a:ext cx="2088232" cy="646331"/>
          </a:xfrm>
          <a:prstGeom prst="rect">
            <a:avLst/>
          </a:prstGeom>
          <a:noFill/>
        </p:spPr>
        <p:txBody>
          <a:bodyPr wrap="square" rtlCol="0">
            <a:spAutoFit/>
          </a:bodyPr>
          <a:lstStyle/>
          <a:p>
            <a:pPr algn="ctr"/>
            <a:r>
              <a:rPr lang="ru-RU" sz="3600" b="1" dirty="0" smtClean="0">
                <a:solidFill>
                  <a:srgbClr val="002060"/>
                </a:solidFill>
                <a:latin typeface="Times New Roman" panose="02020603050405020304" pitchFamily="18" charset="0"/>
                <a:cs typeface="Times New Roman" panose="02020603050405020304" pitchFamily="18" charset="0"/>
              </a:rPr>
              <a:t>Деньги</a:t>
            </a:r>
            <a:endParaRPr lang="ru-RU" sz="36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731309" y="3747078"/>
            <a:ext cx="2160240" cy="523220"/>
          </a:xfrm>
          <a:prstGeom prst="rect">
            <a:avLst/>
          </a:prstGeom>
          <a:noFill/>
        </p:spPr>
        <p:txBody>
          <a:bodyPr wrap="square" rtlCol="0">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Купюры</a:t>
            </a:r>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956054" y="3735104"/>
            <a:ext cx="1872208" cy="523220"/>
          </a:xfrm>
          <a:prstGeom prst="rect">
            <a:avLst/>
          </a:prstGeom>
          <a:noFill/>
        </p:spPr>
        <p:txBody>
          <a:bodyPr wrap="square" rtlCol="0">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Монеты</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0308" y="4801321"/>
            <a:ext cx="2382243" cy="1723723"/>
          </a:xfrm>
          <a:prstGeom prst="rect">
            <a:avLst/>
          </a:prstGeom>
        </p:spPr>
      </p:pic>
      <p:pic>
        <p:nvPicPr>
          <p:cNvPr id="16" name="Рисунок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0232" y="4664248"/>
            <a:ext cx="2158030" cy="1890246"/>
          </a:xfrm>
          <a:prstGeom prst="rect">
            <a:avLst/>
          </a:prstGeom>
        </p:spPr>
      </p:pic>
      <p:cxnSp>
        <p:nvCxnSpPr>
          <p:cNvPr id="19" name="Прямая со стрелкой 18"/>
          <p:cNvCxnSpPr/>
          <p:nvPr/>
        </p:nvCxnSpPr>
        <p:spPr>
          <a:xfrm flipH="1">
            <a:off x="2860899" y="2648886"/>
            <a:ext cx="936104" cy="576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0" name="Рисунок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4733537">
            <a:off x="5002941" y="2644155"/>
            <a:ext cx="1032454" cy="664522"/>
          </a:xfrm>
          <a:prstGeom prst="rect">
            <a:avLst/>
          </a:prstGeom>
        </p:spPr>
      </p:pic>
      <p:pic>
        <p:nvPicPr>
          <p:cNvPr id="17" name="Picture 2" descr="Фея  с волшебной палочкой"/>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6044247" y="890035"/>
            <a:ext cx="2953584" cy="27733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40428" y="939388"/>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14722" y="1011129"/>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4345" y="869366"/>
            <a:ext cx="387834" cy="3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89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descr="https://static9.depositphotos.com/1062085/1241/i/950/depositphotos_12416200-stock-photo-credit-card-collection-isolated.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6641" b="81055" l="9961" r="92383">
                        <a14:backgroundMark x1="195" y1="684" x2="10938" y2="1660"/>
                      </a14:backgroundRemoval>
                    </a14:imgEffect>
                  </a14:imgLayer>
                </a14:imgProps>
              </a:ext>
              <a:ext uri="{28A0092B-C50C-407E-A947-70E740481C1C}">
                <a14:useLocalDpi xmlns:a14="http://schemas.microsoft.com/office/drawing/2010/main"/>
              </a:ext>
            </a:extLst>
          </a:blip>
          <a:srcRect l="9483" t="7307" r="6803" b="18419"/>
          <a:stretch/>
        </p:blipFill>
        <p:spPr bwMode="auto">
          <a:xfrm>
            <a:off x="2411760" y="2186876"/>
            <a:ext cx="4139136"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157513"/>
            <a:ext cx="8928992" cy="1477328"/>
          </a:xfrm>
          <a:prstGeom prst="rect">
            <a:avLst/>
          </a:prstGeom>
          <a:solidFill>
            <a:schemeClr val="accent4">
              <a:lumMod val="20000"/>
              <a:lumOff val="80000"/>
            </a:schemeClr>
          </a:solidFill>
        </p:spPr>
        <p:txBody>
          <a:bodyPr wrap="square" lIns="91440" tIns="45720" rIns="91440" bIns="45720">
            <a:spAutoFit/>
          </a:bodyPr>
          <a:lstStyle/>
          <a:p>
            <a:pPr algn="just"/>
            <a:r>
              <a:rPr lang="ru-RU" b="1" cap="none" spc="0" dirty="0" smtClean="0">
                <a:ln w="10541" cmpd="sng">
                  <a:solidFill>
                    <a:sysClr val="windowText" lastClr="000000"/>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b="1" cap="none" spc="0" dirty="0" smtClean="0">
                <a:ln w="10541" cmpd="sng">
                  <a:solidFill>
                    <a:sysClr val="windowText" lastClr="00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Сейчас многие люди вместо денег используют пластиковые карты. </a:t>
            </a:r>
            <a:r>
              <a:rPr lang="ru-RU" b="1" dirty="0">
                <a:ln w="10541" cmpd="sng">
                  <a:solidFill>
                    <a:sysClr val="windowText" lastClr="00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Пластиковые карты имеют более высокую степень защиты, чем наличные деньги. Если вы потеряли денежные купюры, то никто их вам не вернет. Если же вы потеряли карту, никто не сможет ею воспользоваться, потому что для снятия с нее денег нужно знать специальный </a:t>
            </a:r>
            <a:r>
              <a:rPr lang="ru-RU" b="1" dirty="0" smtClean="0">
                <a:ln w="10541" cmpd="sng">
                  <a:solidFill>
                    <a:sysClr val="windowText" lastClr="00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номер.</a:t>
            </a:r>
            <a:endParaRPr lang="ru-RU" b="1" dirty="0">
              <a:ln w="10541" cmpd="sng">
                <a:solidFill>
                  <a:sysClr val="windowText" lastClr="00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Объект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306841"/>
            <a:ext cx="2411760" cy="3295388"/>
          </a:xfrm>
          <a:prstGeom prst="rect">
            <a:avLst/>
          </a:prstGeom>
        </p:spPr>
      </p:pic>
      <p:pic>
        <p:nvPicPr>
          <p:cNvPr id="8" name="Picture 2" descr="Фея  с волшебной палочкой"/>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570749" y="1772817"/>
            <a:ext cx="3589766" cy="33706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18685" y="1967744"/>
            <a:ext cx="333924" cy="3390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37386" y="1772818"/>
            <a:ext cx="387834" cy="3490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65632" y="1967744"/>
            <a:ext cx="307830" cy="27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45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1000" fill="hold"/>
                                        <p:tgtEl>
                                          <p:spTgt spid="11270"/>
                                        </p:tgtEl>
                                        <p:attrNameLst>
                                          <p:attrName>ppt_w</p:attrName>
                                        </p:attrNameLst>
                                      </p:cBhvr>
                                      <p:tavLst>
                                        <p:tav tm="0">
                                          <p:val>
                                            <p:fltVal val="0"/>
                                          </p:val>
                                        </p:tav>
                                        <p:tav tm="100000">
                                          <p:val>
                                            <p:strVal val="#ppt_w"/>
                                          </p:val>
                                        </p:tav>
                                      </p:tavLst>
                                    </p:anim>
                                    <p:anim calcmode="lin" valueType="num">
                                      <p:cBhvr>
                                        <p:cTn id="8" dur="1000" fill="hold"/>
                                        <p:tgtEl>
                                          <p:spTgt spid="11270"/>
                                        </p:tgtEl>
                                        <p:attrNameLst>
                                          <p:attrName>ppt_h</p:attrName>
                                        </p:attrNameLst>
                                      </p:cBhvr>
                                      <p:tavLst>
                                        <p:tav tm="0">
                                          <p:val>
                                            <p:fltVal val="0"/>
                                          </p:val>
                                        </p:tav>
                                        <p:tav tm="100000">
                                          <p:val>
                                            <p:strVal val="#ppt_h"/>
                                          </p:val>
                                        </p:tav>
                                      </p:tavLst>
                                    </p:anim>
                                    <p:anim calcmode="lin" valueType="num">
                                      <p:cBhvr>
                                        <p:cTn id="9" dur="1000" fill="hold"/>
                                        <p:tgtEl>
                                          <p:spTgt spid="11270"/>
                                        </p:tgtEl>
                                        <p:attrNameLst>
                                          <p:attrName>style.rotation</p:attrName>
                                        </p:attrNameLst>
                                      </p:cBhvr>
                                      <p:tavLst>
                                        <p:tav tm="0">
                                          <p:val>
                                            <p:fltVal val="90"/>
                                          </p:val>
                                        </p:tav>
                                        <p:tav tm="100000">
                                          <p:val>
                                            <p:fltVal val="0"/>
                                          </p:val>
                                        </p:tav>
                                      </p:tavLst>
                                    </p:anim>
                                    <p:animEffect transition="in" filter="fade">
                                      <p:cBhvr>
                                        <p:cTn id="10" dur="1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3.bp.blogspot.com/-DEXTqstIoao/WSw8h7y3SxI/AAAAAAAAAuU/HxJRsT0tGxoMbAFjXsOkm7zxK90dOo7jgCLcB/s1600/torcida-de-smileys_476.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51520" y="4746167"/>
            <a:ext cx="8515952" cy="168060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959713" y="404664"/>
            <a:ext cx="7334701" cy="461665"/>
          </a:xfrm>
          <a:prstGeom prst="rect">
            <a:avLst/>
          </a:prstGeom>
          <a:noFill/>
        </p:spPr>
        <p:txBody>
          <a:bodyPr wrap="none" lIns="91440" tIns="45720" rIns="91440" bIns="45720">
            <a:spAutoFit/>
          </a:bodyPr>
          <a:lstStyle/>
          <a:p>
            <a:pPr algn="ctr"/>
            <a:r>
              <a:rPr lang="ru-RU" sz="2400" b="1" cap="none" spc="0" dirty="0" smtClean="0">
                <a:ln w="10541" cmpd="sng">
                  <a:solidFill>
                    <a:sysClr val="windowText" lastClr="00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Молодцы ребята! До свидания! До скорой встречи!</a:t>
            </a:r>
            <a:endParaRPr lang="ru-RU" sz="2400" b="1" cap="none" spc="0" dirty="0">
              <a:ln w="10541" cmpd="sng">
                <a:solidFill>
                  <a:sysClr val="windowText" lastClr="00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2" descr="Фея  с волшебной палочкой"/>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25525" y="1124744"/>
            <a:ext cx="3589766" cy="3370684"/>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a:stretch>
            <a:fillRect/>
          </a:stretch>
        </p:blipFill>
        <p:spPr>
          <a:xfrm>
            <a:off x="635497" y="1384408"/>
            <a:ext cx="4820902" cy="3602990"/>
          </a:xfrm>
          <a:prstGeom prst="rect">
            <a:avLst/>
          </a:prstGeom>
        </p:spPr>
      </p:pic>
      <p:pic>
        <p:nvPicPr>
          <p:cNvPr id="1026" name="Picture 2"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83568" y="148478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565508" y="44954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825778" y="249631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3905054" y="185758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213" y="471309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64049" y="20778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015199" y="648318"/>
            <a:ext cx="267984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77210" y="9906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Разноцветные звездочки салюта"/>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4184576" y="475384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5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3528" y="260648"/>
            <a:ext cx="8381391" cy="707886"/>
          </a:xfrm>
          <a:prstGeom prst="rect">
            <a:avLst/>
          </a:prstGeom>
          <a:solidFill>
            <a:schemeClr val="accent3">
              <a:lumMod val="40000"/>
              <a:lumOff val="60000"/>
            </a:schemeClr>
          </a:solidFill>
        </p:spPr>
        <p:txBody>
          <a:bodyPr wrap="square" lIns="91440" tIns="45720" rIns="91440" bIns="45720">
            <a:spAutoFit/>
          </a:bodyPr>
          <a:lstStyle/>
          <a:p>
            <a:pPr algn="ctr"/>
            <a:r>
              <a:rPr lang="ru-RU" sz="2000" b="1" dirty="0" smtClean="0">
                <a:ln w="10541" cmpd="sng">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Здравствуйте ребята!</a:t>
            </a:r>
            <a:r>
              <a:rPr lang="ru-RU" sz="2000" b="1" cap="none" spc="0" dirty="0" smtClean="0">
                <a:ln w="10541" cmpd="sng">
                  <a:solidFill>
                    <a:sysClr val="windowText" lastClr="000000"/>
                  </a:solidFill>
                  <a:prstDash val="solid"/>
                </a:ln>
                <a:solidFill>
                  <a:srgbClr val="FF0000"/>
                </a:solidFill>
                <a:effectLst/>
                <a:latin typeface="Times New Roman" panose="02020603050405020304" pitchFamily="18" charset="0"/>
                <a:cs typeface="Times New Roman" panose="02020603050405020304" pitchFamily="18" charset="0"/>
              </a:rPr>
              <a:t>  Меня зовут </a:t>
            </a:r>
            <a:r>
              <a:rPr lang="ru-RU" sz="2000" b="1" cap="none" spc="0" dirty="0" err="1" smtClean="0">
                <a:ln w="10541" cmpd="sng">
                  <a:solidFill>
                    <a:sysClr val="windowText" lastClr="000000"/>
                  </a:solidFill>
                  <a:prstDash val="solid"/>
                </a:ln>
                <a:solidFill>
                  <a:srgbClr val="FF0000"/>
                </a:solidFill>
                <a:effectLst/>
                <a:latin typeface="Times New Roman" panose="02020603050405020304" pitchFamily="18" charset="0"/>
                <a:cs typeface="Times New Roman" panose="02020603050405020304" pitchFamily="18" charset="0"/>
              </a:rPr>
              <a:t>Феечка</a:t>
            </a:r>
            <a:r>
              <a:rPr lang="ru-RU" sz="2000" b="1" cap="none" spc="0" dirty="0" smtClean="0">
                <a:ln w="10541" cmpd="sng">
                  <a:solidFill>
                    <a:sysClr val="windowText" lastClr="000000"/>
                  </a:solidFill>
                  <a:prstDash val="solid"/>
                </a:ln>
                <a:solidFill>
                  <a:srgbClr val="FF0000"/>
                </a:solidFill>
                <a:effectLst/>
                <a:latin typeface="Times New Roman" panose="02020603050405020304" pitchFamily="18" charset="0"/>
                <a:cs typeface="Times New Roman" panose="02020603050405020304" pitchFamily="18" charset="0"/>
              </a:rPr>
              <a:t>  Копеечка! Я </a:t>
            </a:r>
            <a:r>
              <a:rPr lang="ru-RU" sz="2000" b="1" dirty="0">
                <a:ln w="10541" cmpd="sng">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ru-RU" sz="2000" b="1" dirty="0" smtClean="0">
                <a:ln w="10541" cmpd="sng">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приглашаю вас в свою страну!</a:t>
            </a:r>
            <a:endParaRPr lang="ru-RU" b="1" cap="none" spc="0" dirty="0">
              <a:ln w="10541" cmpd="sng">
                <a:solidFill>
                  <a:sysClr val="windowText" lastClr="000000"/>
                </a:solidFill>
                <a:prstDash val="solid"/>
              </a:ln>
              <a:solidFill>
                <a:srgbClr val="FF0000"/>
              </a:solidFill>
              <a:effectLst/>
              <a:latin typeface="Arial" panose="020B0604020202020204" pitchFamily="34" charset="0"/>
              <a:cs typeface="Arial" panose="020B0604020202020204" pitchFamily="34" charset="0"/>
            </a:endParaRPr>
          </a:p>
        </p:txBody>
      </p:sp>
      <p:pic>
        <p:nvPicPr>
          <p:cNvPr id="2050" name="Picture 2" descr="Фея  с волшебной палочкой"/>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05040" y="952645"/>
            <a:ext cx="5538960" cy="5225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504805" y="856191"/>
            <a:ext cx="7143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5764" y="1080877"/>
            <a:ext cx="492645" cy="49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61992" y="1218141"/>
            <a:ext cx="502115" cy="50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269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4589" y="4458373"/>
            <a:ext cx="2742709" cy="235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5536" y="85145"/>
            <a:ext cx="8352928" cy="1015663"/>
          </a:xfrm>
          <a:prstGeom prst="rect">
            <a:avLst/>
          </a:prstGeom>
          <a:noFill/>
        </p:spPr>
        <p:txBody>
          <a:bodyPr wrap="square" lIns="91440" tIns="45720" rIns="91440" bIns="45720">
            <a:spAutoFit/>
          </a:bodyPr>
          <a:lstStyle/>
          <a:p>
            <a:pPr algn="just"/>
            <a:r>
              <a:rPr lang="ru-RU" sz="2000" b="1" dirty="0" smtClean="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    В </a:t>
            </a:r>
            <a:r>
              <a:rPr lang="ru-RU" sz="2000"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давние времена, когда еще нас с тобою не было у людей не было денег. Чтобы получить нужную вещь люди прибегали к обмену. Они меняли то, что имели, на то, что им необходимо.</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1578" y="1111041"/>
            <a:ext cx="1715448" cy="2229745"/>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7787" y="1099850"/>
            <a:ext cx="2414996" cy="222489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8566" y="1143185"/>
            <a:ext cx="1865040" cy="2182513"/>
          </a:xfrm>
          <a:prstGeom prst="rect">
            <a:avLst/>
          </a:prstGeom>
        </p:spPr>
      </p:pic>
      <p:pic>
        <p:nvPicPr>
          <p:cNvPr id="8" name="Picture 2" descr="Фея  с волшебной палочкой"/>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948905" y="2142224"/>
            <a:ext cx="2956048" cy="2788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72978" y="2004934"/>
            <a:ext cx="452974" cy="4590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90087" y="2117882"/>
            <a:ext cx="369447" cy="37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7798" y="2192020"/>
            <a:ext cx="331931" cy="336357"/>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995935" y="4392435"/>
            <a:ext cx="3225285" cy="2418964"/>
          </a:xfrm>
          <a:prstGeom prst="rect">
            <a:avLst/>
          </a:prstGeom>
        </p:spPr>
      </p:pic>
      <p:pic>
        <p:nvPicPr>
          <p:cNvPr id="14" name="Google Shape;124;p1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089851" y="3351019"/>
            <a:ext cx="3778293" cy="1064977"/>
          </a:xfrm>
          <a:prstGeom prst="rect">
            <a:avLst/>
          </a:prstGeom>
          <a:noFill/>
          <a:ln>
            <a:noFill/>
          </a:ln>
        </p:spPr>
      </p:pic>
    </p:spTree>
    <p:extLst>
      <p:ext uri="{BB962C8B-B14F-4D97-AF65-F5344CB8AC3E}">
        <p14:creationId xmlns:p14="http://schemas.microsoft.com/office/powerpoint/2010/main" val="209454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1015663"/>
          </a:xfrm>
          <a:prstGeom prst="rect">
            <a:avLst/>
          </a:prstGeom>
          <a:noFill/>
        </p:spPr>
        <p:txBody>
          <a:bodyPr wrap="square" lIns="91440" tIns="45720" rIns="91440" bIns="45720">
            <a:spAutoFit/>
          </a:bodyPr>
          <a:lstStyle/>
          <a:p>
            <a:pPr algn="just"/>
            <a:r>
              <a:rPr lang="ru-RU" sz="2000" b="1" cap="none" spc="0" dirty="0" smtClean="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rPr>
              <a:t>   Когда обмен вещами стал труден и неудобен, человек придумал использовать для покупок наиболее ценные товары, такие как соль, зерно, рис.</a:t>
            </a:r>
            <a:endParaRPr lang="ru-RU" sz="2000" b="1" cap="none" spc="0" dirty="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endParaRPr>
          </a:p>
        </p:txBody>
      </p:sp>
      <p:pic>
        <p:nvPicPr>
          <p:cNvPr id="2052" name="Picture 4" descr="http://www.pngpix.com/wp-content/uploads/2016/11/PNGPIX-COM-Salt-PNG-Transparent-Image-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923928" y="4618503"/>
            <a:ext cx="3355164" cy="19496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playcast.ru/uploads/2017/10/08/2360821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7353" y="2132856"/>
            <a:ext cx="3014278" cy="20735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pishhevarenie.com/wp-content/uploads/2017/01/co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891" y="4581128"/>
            <a:ext cx="2501203" cy="1995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Фея  с волшебной палочкой"/>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084169" y="1575990"/>
            <a:ext cx="3013922" cy="28433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318" y="1622213"/>
            <a:ext cx="369447" cy="37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77224" y="1649427"/>
            <a:ext cx="369447" cy="3743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42982" y="1411818"/>
            <a:ext cx="561101" cy="505014"/>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126;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271631" y="1575990"/>
            <a:ext cx="2129734" cy="2685823"/>
          </a:xfrm>
          <a:prstGeom prst="rect">
            <a:avLst/>
          </a:prstGeom>
          <a:noFill/>
          <a:ln>
            <a:noFill/>
          </a:ln>
        </p:spPr>
      </p:pic>
    </p:spTree>
    <p:extLst>
      <p:ext uri="{BB962C8B-B14F-4D97-AF65-F5344CB8AC3E}">
        <p14:creationId xmlns:p14="http://schemas.microsoft.com/office/powerpoint/2010/main" val="8570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p:cTn id="14" dur="1000" fill="hold"/>
                                        <p:tgtEl>
                                          <p:spTgt spid="2054"/>
                                        </p:tgtEl>
                                        <p:attrNameLst>
                                          <p:attrName>ppt_w</p:attrName>
                                        </p:attrNameLst>
                                      </p:cBhvr>
                                      <p:tavLst>
                                        <p:tav tm="0">
                                          <p:val>
                                            <p:fltVal val="0"/>
                                          </p:val>
                                        </p:tav>
                                        <p:tav tm="100000">
                                          <p:val>
                                            <p:strVal val="#ppt_w"/>
                                          </p:val>
                                        </p:tav>
                                      </p:tavLst>
                                    </p:anim>
                                    <p:anim calcmode="lin" valueType="num">
                                      <p:cBhvr>
                                        <p:cTn id="15" dur="1000" fill="hold"/>
                                        <p:tgtEl>
                                          <p:spTgt spid="2054"/>
                                        </p:tgtEl>
                                        <p:attrNameLst>
                                          <p:attrName>ppt_h</p:attrName>
                                        </p:attrNameLst>
                                      </p:cBhvr>
                                      <p:tavLst>
                                        <p:tav tm="0">
                                          <p:val>
                                            <p:fltVal val="0"/>
                                          </p:val>
                                        </p:tav>
                                        <p:tav tm="100000">
                                          <p:val>
                                            <p:strVal val="#ppt_h"/>
                                          </p:val>
                                        </p:tav>
                                      </p:tavLst>
                                    </p:anim>
                                    <p:anim calcmode="lin" valueType="num">
                                      <p:cBhvr>
                                        <p:cTn id="16" dur="1000" fill="hold"/>
                                        <p:tgtEl>
                                          <p:spTgt spid="2054"/>
                                        </p:tgtEl>
                                        <p:attrNameLst>
                                          <p:attrName>style.rotation</p:attrName>
                                        </p:attrNameLst>
                                      </p:cBhvr>
                                      <p:tavLst>
                                        <p:tav tm="0">
                                          <p:val>
                                            <p:fltVal val="90"/>
                                          </p:val>
                                        </p:tav>
                                        <p:tav tm="100000">
                                          <p:val>
                                            <p:fltVal val="0"/>
                                          </p:val>
                                        </p:tav>
                                      </p:tavLst>
                                    </p:anim>
                                    <p:animEffect transition="in" filter="fade">
                                      <p:cBhvr>
                                        <p:cTn id="17" dur="1000"/>
                                        <p:tgtEl>
                                          <p:spTgt spid="205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0093" y="260648"/>
            <a:ext cx="8136904" cy="707886"/>
          </a:xfrm>
          <a:prstGeom prst="rect">
            <a:avLst/>
          </a:prstGeom>
          <a:noFill/>
        </p:spPr>
        <p:txBody>
          <a:bodyPr wrap="square" lIns="91440" tIns="45720" rIns="91440" bIns="45720">
            <a:spAutoFit/>
          </a:bodyPr>
          <a:lstStyle/>
          <a:p>
            <a:pPr algn="just"/>
            <a:r>
              <a:rPr lang="ru-RU" sz="2000" b="1" cap="none" spc="0" dirty="0" smtClean="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rPr>
              <a:t>   На Руси вместо денег использовали мех, в Монголии – чай,  в </a:t>
            </a:r>
            <a:r>
              <a:rPr lang="ru-RU" sz="2000"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К</a:t>
            </a:r>
            <a:r>
              <a:rPr lang="ru-RU" sz="2000" b="1" cap="none" spc="0" dirty="0" smtClean="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rPr>
              <a:t>итае – соль, а В Африке - ракушки</a:t>
            </a:r>
            <a:endParaRPr lang="ru-RU" sz="2000" b="1" cap="none" spc="0" dirty="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endParaRPr>
          </a:p>
        </p:txBody>
      </p:sp>
      <p:pic>
        <p:nvPicPr>
          <p:cNvPr id="3074" name="Picture 2" descr="https://img00.deviantart.net/9df4/i/2014/210/0/3/fur_collar_front_view_free_to_use_by_kibblywibbly-d7susn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55403" y="4214545"/>
            <a:ext cx="4015482" cy="26704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pngimg.com/uploads/salt/salt_PNG1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981" y="4653136"/>
            <a:ext cx="2656501" cy="20214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https://banner2.kisspng.com/20171216/f0d/seashell-png-5a35b38f18fdd6.923429431513468815102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0" name="Picture 4" descr="http://www.playcast.ru/uploads/2016/05/03/18511417.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5896" y="1101628"/>
            <a:ext cx="2808156" cy="20315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Фея  с волшебной палочкой"/>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5729524" y="1248431"/>
            <a:ext cx="3384258" cy="31926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eplo-i-milo.ru/wp-content/uploads/2019/08/101473391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67924" y="1760083"/>
            <a:ext cx="2522630" cy="2016223"/>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25;p16" descr="http://ru.wfp.org/sites/default/files/imagecache/600x400/ru/photofield/wfp-jenkunz-4260.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756482" y="3266248"/>
            <a:ext cx="2607606" cy="1818935"/>
          </a:xfrm>
          <a:prstGeom prst="rect">
            <a:avLst/>
          </a:prstGeom>
          <a:noFill/>
          <a:ln>
            <a:noFill/>
          </a:ln>
        </p:spPr>
      </p:pic>
      <p:pic>
        <p:nvPicPr>
          <p:cNvPr id="14"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21653" y="1144105"/>
            <a:ext cx="561101" cy="505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68701" y="1408257"/>
            <a:ext cx="494283" cy="444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07919" y="1387991"/>
            <a:ext cx="494284" cy="44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2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080"/>
                                        </p:tgtEl>
                                        <p:attrNameLst>
                                          <p:attrName>style.visibility</p:attrName>
                                        </p:attrNameLst>
                                      </p:cBhvr>
                                      <p:to>
                                        <p:strVal val="visible"/>
                                      </p:to>
                                    </p:set>
                                    <p:animEffect transition="in" filter="circle(in)">
                                      <p:cBhvr>
                                        <p:cTn id="11" dur="2000"/>
                                        <p:tgtEl>
                                          <p:spTgt spid="3080"/>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circle(in)">
                                      <p:cBhvr>
                                        <p:cTn id="15" dur="20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19" y="332655"/>
            <a:ext cx="8568953" cy="1015663"/>
          </a:xfrm>
          <a:prstGeom prst="rect">
            <a:avLst/>
          </a:prstGeom>
          <a:noFill/>
        </p:spPr>
        <p:txBody>
          <a:bodyPr wrap="square" lIns="91440" tIns="45720" rIns="91440" bIns="45720">
            <a:spAutoFit/>
          </a:bodyPr>
          <a:lstStyle/>
          <a:p>
            <a:pPr algn="just"/>
            <a:r>
              <a:rPr lang="ru-RU" sz="2000" b="1" cap="none" spc="0" dirty="0" smtClean="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rPr>
              <a:t>       А потом человечество придумало металлические деньги, с помощью которых можно было приобретать нужные товары. Они назывались монетами. Делали их из меди,  серебра и даже золота.</a:t>
            </a:r>
            <a:endParaRPr lang="ru-RU" sz="2000" b="1" cap="none" spc="0" dirty="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endParaRPr>
          </a:p>
        </p:txBody>
      </p:sp>
      <p:pic>
        <p:nvPicPr>
          <p:cNvPr id="8" name="Picture 2" descr="https://stickeroid.com/uploads/pic/full-pngimg/79b949acf4d2458f6161723597ef8b41286503c3.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3177041">
            <a:off x="2891259" y="2124876"/>
            <a:ext cx="2964405" cy="2858428"/>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4" descr="https://monetki.files.wordpress.com/2013/08/2014-silver-bullion-lunar-coins.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87824" y="2067305"/>
            <a:ext cx="2981687" cy="2987420"/>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6" descr="https://img1.liveinternet.ru/images/attach/c/2/65/85/65085925_1286650707_0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9464" y="1919879"/>
            <a:ext cx="3096909" cy="31175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Фея  с волшебной палочкой"/>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5284940" y="1254312"/>
            <a:ext cx="3888314" cy="36682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97598" y="1531416"/>
            <a:ext cx="441545" cy="39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24146" y="1400666"/>
            <a:ext cx="444200" cy="3997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24081" y="1217252"/>
            <a:ext cx="561101" cy="50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8"/>
                                        </p:tgtEl>
                                      </p:cBhvr>
                                      <p:by x="150000" y="150000"/>
                                    </p:animScale>
                                  </p:childTnLst>
                                </p:cTn>
                              </p:par>
                            </p:childTnLst>
                          </p:cTn>
                        </p:par>
                        <p:par>
                          <p:cTn id="10" fill="hold">
                            <p:stCondLst>
                              <p:cond delay="2000"/>
                            </p:stCondLst>
                            <p:childTnLst>
                              <p:par>
                                <p:cTn id="11" presetID="63" presetClass="path" presetSubtype="0" accel="50000" decel="50000" fill="hold" nodeType="afterEffect">
                                  <p:stCondLst>
                                    <p:cond delay="0"/>
                                  </p:stCondLst>
                                  <p:childTnLst>
                                    <p:animMotion origin="layout" path="M -1.94444E-6 -4.44444E-6 L -0.30295 -0.00671 " pathEditMode="relative" rAng="0" ptsTypes="AA">
                                      <p:cBhvr>
                                        <p:cTn id="12" dur="2000" fill="hold"/>
                                        <p:tgtEl>
                                          <p:spTgt spid="8"/>
                                        </p:tgtEl>
                                        <p:attrNameLst>
                                          <p:attrName>ppt_x</p:attrName>
                                          <p:attrName>ppt_y</p:attrName>
                                        </p:attrNameLst>
                                      </p:cBhvr>
                                      <p:rCtr x="-15156" y="-347"/>
                                    </p:animMotion>
                                  </p:childTnLst>
                                </p:cTn>
                              </p:par>
                            </p:childTnLst>
                          </p:cTn>
                        </p:par>
                        <p:par>
                          <p:cTn id="13" fill="hold">
                            <p:stCondLst>
                              <p:cond delay="4000"/>
                            </p:stCondLst>
                            <p:childTnLst>
                              <p:par>
                                <p:cTn id="14" presetID="6" presetClass="emph" presetSubtype="0" fill="hold" nodeType="afterEffect">
                                  <p:stCondLst>
                                    <p:cond delay="0"/>
                                  </p:stCondLst>
                                  <p:childTnLst>
                                    <p:animScale>
                                      <p:cBhvr>
                                        <p:cTn id="15" dur="2000" fill="hold"/>
                                        <p:tgtEl>
                                          <p:spTgt spid="8"/>
                                        </p:tgtEl>
                                      </p:cBhvr>
                                      <p:by x="50000" y="50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6" presetClass="emph" presetSubtype="0" fill="hold" nodeType="afterEffect">
                                  <p:stCondLst>
                                    <p:cond delay="0"/>
                                  </p:stCondLst>
                                  <p:childTnLst>
                                    <p:animScale>
                                      <p:cBhvr>
                                        <p:cTn id="22" dur="2000" fill="hold"/>
                                        <p:tgtEl>
                                          <p:spTgt spid="9"/>
                                        </p:tgtEl>
                                      </p:cBhvr>
                                      <p:by x="150000" y="150000"/>
                                    </p:animScale>
                                  </p:child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2.5E-6 1.85185E-6 L -2.5E-6 0.23102 " pathEditMode="relative" rAng="0" ptsTypes="AA">
                                      <p:cBhvr>
                                        <p:cTn id="25" dur="2000" fill="hold"/>
                                        <p:tgtEl>
                                          <p:spTgt spid="9"/>
                                        </p:tgtEl>
                                        <p:attrNameLst>
                                          <p:attrName>ppt_x</p:attrName>
                                          <p:attrName>ppt_y</p:attrName>
                                        </p:attrNameLst>
                                      </p:cBhvr>
                                      <p:rCtr x="0" y="11551"/>
                                    </p:animMotion>
                                  </p:childTnLst>
                                </p:cTn>
                              </p:par>
                            </p:childTnLst>
                          </p:cTn>
                        </p:par>
                        <p:par>
                          <p:cTn id="26" fill="hold">
                            <p:stCondLst>
                              <p:cond delay="4000"/>
                            </p:stCondLst>
                            <p:childTnLst>
                              <p:par>
                                <p:cTn id="27" presetID="6" presetClass="emph" presetSubtype="0" fill="hold" nodeType="afterEffect">
                                  <p:stCondLst>
                                    <p:cond delay="0"/>
                                  </p:stCondLst>
                                  <p:childTnLst>
                                    <p:animScale>
                                      <p:cBhvr>
                                        <p:cTn id="28" dur="2000" fill="hold"/>
                                        <p:tgtEl>
                                          <p:spTgt spid="9"/>
                                        </p:tgtEl>
                                      </p:cBhvr>
                                      <p:by x="50000" y="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hold" nodeType="afterEffect">
                                  <p:stCondLst>
                                    <p:cond delay="0"/>
                                  </p:stCondLst>
                                  <p:childTnLst>
                                    <p:animScale>
                                      <p:cBhvr>
                                        <p:cTn id="35" dur="2000" fill="hold"/>
                                        <p:tgtEl>
                                          <p:spTgt spid="10"/>
                                        </p:tgtEl>
                                      </p:cBhvr>
                                      <p:by x="150000" y="150000"/>
                                    </p:animScale>
                                  </p:childTnLst>
                                </p:cTn>
                              </p:par>
                            </p:childTnLst>
                          </p:cTn>
                        </p:par>
                        <p:par>
                          <p:cTn id="36" fill="hold">
                            <p:stCondLst>
                              <p:cond delay="2000"/>
                            </p:stCondLst>
                            <p:childTnLst>
                              <p:par>
                                <p:cTn id="37" presetID="63" presetClass="path" presetSubtype="0" accel="50000" decel="50000" fill="hold" nodeType="afterEffect">
                                  <p:stCondLst>
                                    <p:cond delay="0"/>
                                  </p:stCondLst>
                                  <p:childTnLst>
                                    <p:animMotion origin="layout" path="M -1.94444E-6 1.48148E-6 L 0.28768 -0.13171 " pathEditMode="relative" rAng="0" ptsTypes="AA">
                                      <p:cBhvr>
                                        <p:cTn id="38" dur="2000" fill="hold"/>
                                        <p:tgtEl>
                                          <p:spTgt spid="10"/>
                                        </p:tgtEl>
                                        <p:attrNameLst>
                                          <p:attrName>ppt_x</p:attrName>
                                          <p:attrName>ppt_y</p:attrName>
                                        </p:attrNameLst>
                                      </p:cBhvr>
                                      <p:rCtr x="14375" y="-6597"/>
                                    </p:animMotion>
                                  </p:childTnLst>
                                </p:cTn>
                              </p:par>
                            </p:childTnLst>
                          </p:cTn>
                        </p:par>
                        <p:par>
                          <p:cTn id="39" fill="hold">
                            <p:stCondLst>
                              <p:cond delay="4000"/>
                            </p:stCondLst>
                            <p:childTnLst>
                              <p:par>
                                <p:cTn id="40" presetID="6" presetClass="emph" presetSubtype="0" fill="hold" nodeType="afterEffect">
                                  <p:stCondLst>
                                    <p:cond delay="0"/>
                                  </p:stCondLst>
                                  <p:childTnLst>
                                    <p:animScale>
                                      <p:cBhvr>
                                        <p:cTn id="41" dur="2000" fill="hold"/>
                                        <p:tgtEl>
                                          <p:spTgt spid="1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75856" y="1844824"/>
            <a:ext cx="230824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5536" y="188640"/>
            <a:ext cx="8426393" cy="1323439"/>
          </a:xfrm>
          <a:prstGeom prst="rect">
            <a:avLst/>
          </a:prstGeom>
          <a:noFill/>
        </p:spPr>
        <p:txBody>
          <a:bodyPr wrap="square" lIns="91440" tIns="45720" rIns="91440" bIns="45720">
            <a:spAutoFit/>
          </a:bodyPr>
          <a:lstStyle/>
          <a:p>
            <a:pPr algn="just"/>
            <a:r>
              <a:rPr lang="ru-RU" sz="2000" b="1" cap="none" spc="0" dirty="0" smtClean="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rPr>
              <a:t>    Потом человечество поняло, что монеты неудобны. Когда их много, их тяжело носить. Если человеку хотелось купить что – то настоящее, он должен был носить с собой целый мешок монет!</a:t>
            </a:r>
            <a:r>
              <a:rPr lang="ru-RU" sz="2000" b="1" dirty="0">
                <a:ln w="10541" cmpd="sng">
                  <a:solidFill>
                    <a:sysClr val="windowText" lastClr="000000"/>
                  </a:solidFill>
                  <a:prstDash val="solid"/>
                </a:ln>
                <a:latin typeface="Arial" panose="020B0604020202020204" pitchFamily="34" charset="0"/>
                <a:cs typeface="Arial" panose="020B0604020202020204" pitchFamily="34" charset="0"/>
              </a:rPr>
              <a:t> </a:t>
            </a:r>
            <a:r>
              <a:rPr lang="ru-RU" sz="2000"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Именно поэтому люди изобрели другие деньги – бумажные. </a:t>
            </a:r>
            <a:endParaRPr lang="ru-RU" sz="2000" b="1" cap="none" spc="0" dirty="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844824"/>
            <a:ext cx="2592288" cy="2200350"/>
          </a:xfrm>
          <a:prstGeom prst="rect">
            <a:avLst/>
          </a:prstGeom>
        </p:spPr>
      </p:pic>
      <p:pic>
        <p:nvPicPr>
          <p:cNvPr id="6150" name="Picture 6" descr="https://img-fotki.yandex.ru/get/3804/16969765.267/0_9b444_1527fe15_ori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7624" y="3357529"/>
            <a:ext cx="510019" cy="61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clipart-db.ru/file_content/rastr/money_003.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84521" y="4263189"/>
            <a:ext cx="2690911" cy="25617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Фея  с волшебной палочкой"/>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364088" y="2127632"/>
            <a:ext cx="3682207" cy="34737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71841" y="1805911"/>
            <a:ext cx="561101" cy="505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34635" y="2169337"/>
            <a:ext cx="514762" cy="463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27323" y="2169337"/>
            <a:ext cx="468424" cy="4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9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8)">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1" y="332656"/>
            <a:ext cx="8496944" cy="1015663"/>
          </a:xfrm>
          <a:prstGeom prst="rect">
            <a:avLst/>
          </a:prstGeom>
          <a:noFill/>
        </p:spPr>
        <p:txBody>
          <a:bodyPr wrap="square" lIns="91440" tIns="45720" rIns="91440" bIns="45720">
            <a:spAutoFit/>
          </a:bodyPr>
          <a:lstStyle/>
          <a:p>
            <a:pPr algn="just"/>
            <a:r>
              <a:rPr lang="ru-RU"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 </a:t>
            </a:r>
            <a:r>
              <a:rPr lang="ru-RU" b="1" dirty="0" smtClean="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    </a:t>
            </a:r>
            <a:r>
              <a:rPr lang="ru-RU" sz="2000"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По другому бумажные деньги называют – купюры или банкноты.</a:t>
            </a:r>
          </a:p>
          <a:p>
            <a:pPr algn="just"/>
            <a:r>
              <a:rPr lang="ru-RU" sz="2000"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В каждой стране есть свои </a:t>
            </a:r>
            <a:r>
              <a:rPr lang="ru-RU" sz="2000" b="1" dirty="0" smtClean="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деньги </a:t>
            </a:r>
            <a:r>
              <a:rPr lang="ru-RU" sz="2000" b="1" dirty="0">
                <a:ln w="10541" cmpd="sng">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rPr>
              <a:t>,  в Америке – доллары, во Франции и Германии – это евро, а у нас в России – это рубли </a:t>
            </a:r>
            <a:endParaRPr lang="ru-RU" sz="2000" b="1" cap="none" spc="0" dirty="0">
              <a:ln w="10541" cmpd="sng">
                <a:solidFill>
                  <a:sysClr val="windowText" lastClr="000000"/>
                </a:solidFill>
                <a:prstDash val="solid"/>
              </a:ln>
              <a:solidFill>
                <a:srgbClr val="0070C0"/>
              </a:solidFill>
              <a:effectLst/>
              <a:latin typeface="Times New Roman" panose="02020603050405020304" pitchFamily="18" charset="0"/>
              <a:cs typeface="Times New Roman" panose="02020603050405020304" pitchFamily="18" charset="0"/>
            </a:endParaRPr>
          </a:p>
        </p:txBody>
      </p:sp>
      <p:pic>
        <p:nvPicPr>
          <p:cNvPr id="9222" name="Picture 6" descr="http://numismaclub.com/imgs/a/g/h/a/q/1943_national_bank_of_egypt_1_pound__signed_by_nixon___s___360218_2_lg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1" y="1713923"/>
            <a:ext cx="3085274" cy="151796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www.e-allmoney.ru/banknotes/avs/img/papua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6488" y="3292491"/>
            <a:ext cx="3085274" cy="1610694"/>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s://otvet.imgsmail.ru/download/3db919172148787aac617aca3b402432_i-242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63148" y="1683445"/>
            <a:ext cx="3154779" cy="1578916"/>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zoocoin.ru/files/goods/0/9200/9275/41565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3148" y="3307616"/>
            <a:ext cx="3154779" cy="1659569"/>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homonumi.ru/pic/n/Fiji/P-108-f.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7704" y="5064791"/>
            <a:ext cx="3824737" cy="1765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Фея  с волшебной палочкой"/>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6067117" y="2238891"/>
            <a:ext cx="3093398" cy="29046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44220" y="2429232"/>
            <a:ext cx="408614" cy="367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01022" y="2262587"/>
            <a:ext cx="467348" cy="420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34696" y="2166746"/>
            <a:ext cx="424695" cy="38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2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230"/>
                                        </p:tgtEl>
                                        <p:attrNameLst>
                                          <p:attrName>style.visibility</p:attrName>
                                        </p:attrNameLst>
                                      </p:cBhvr>
                                      <p:to>
                                        <p:strVal val="visible"/>
                                      </p:to>
                                    </p:set>
                                    <p:anim calcmode="lin" valueType="num">
                                      <p:cBhvr additive="base">
                                        <p:cTn id="12" dur="500" fill="hold"/>
                                        <p:tgtEl>
                                          <p:spTgt spid="9230"/>
                                        </p:tgtEl>
                                        <p:attrNameLst>
                                          <p:attrName>ppt_x</p:attrName>
                                        </p:attrNameLst>
                                      </p:cBhvr>
                                      <p:tavLst>
                                        <p:tav tm="0">
                                          <p:val>
                                            <p:strVal val="1+#ppt_w/2"/>
                                          </p:val>
                                        </p:tav>
                                        <p:tav tm="100000">
                                          <p:val>
                                            <p:strVal val="#ppt_x"/>
                                          </p:val>
                                        </p:tav>
                                      </p:tavLst>
                                    </p:anim>
                                    <p:anim calcmode="lin" valueType="num">
                                      <p:cBhvr additive="base">
                                        <p:cTn id="13" dur="500" fill="hold"/>
                                        <p:tgtEl>
                                          <p:spTgt spid="92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9226"/>
                                        </p:tgtEl>
                                        <p:attrNameLst>
                                          <p:attrName>style.visibility</p:attrName>
                                        </p:attrNameLst>
                                      </p:cBhvr>
                                      <p:to>
                                        <p:strVal val="visible"/>
                                      </p:to>
                                    </p:set>
                                    <p:anim calcmode="lin" valueType="num">
                                      <p:cBhvr additive="base">
                                        <p:cTn id="17" dur="500" fill="hold"/>
                                        <p:tgtEl>
                                          <p:spTgt spid="9226"/>
                                        </p:tgtEl>
                                        <p:attrNameLst>
                                          <p:attrName>ppt_x</p:attrName>
                                        </p:attrNameLst>
                                      </p:cBhvr>
                                      <p:tavLst>
                                        <p:tav tm="0">
                                          <p:val>
                                            <p:strVal val="0-#ppt_w/2"/>
                                          </p:val>
                                        </p:tav>
                                        <p:tav tm="100000">
                                          <p:val>
                                            <p:strVal val="#ppt_x"/>
                                          </p:val>
                                        </p:tav>
                                      </p:tavLst>
                                    </p:anim>
                                    <p:anim calcmode="lin" valueType="num">
                                      <p:cBhvr additive="base">
                                        <p:cTn id="18" dur="500" fill="hold"/>
                                        <p:tgtEl>
                                          <p:spTgt spid="922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9232"/>
                                        </p:tgtEl>
                                        <p:attrNameLst>
                                          <p:attrName>style.visibility</p:attrName>
                                        </p:attrNameLst>
                                      </p:cBhvr>
                                      <p:to>
                                        <p:strVal val="visible"/>
                                      </p:to>
                                    </p:set>
                                    <p:anim calcmode="lin" valueType="num">
                                      <p:cBhvr additive="base">
                                        <p:cTn id="22" dur="500" fill="hold"/>
                                        <p:tgtEl>
                                          <p:spTgt spid="9232"/>
                                        </p:tgtEl>
                                        <p:attrNameLst>
                                          <p:attrName>ppt_x</p:attrName>
                                        </p:attrNameLst>
                                      </p:cBhvr>
                                      <p:tavLst>
                                        <p:tav tm="0">
                                          <p:val>
                                            <p:strVal val="1+#ppt_w/2"/>
                                          </p:val>
                                        </p:tav>
                                        <p:tav tm="100000">
                                          <p:val>
                                            <p:strVal val="#ppt_x"/>
                                          </p:val>
                                        </p:tav>
                                      </p:tavLst>
                                    </p:anim>
                                    <p:anim calcmode="lin" valueType="num">
                                      <p:cBhvr additive="base">
                                        <p:cTn id="23" dur="500" fill="hold"/>
                                        <p:tgtEl>
                                          <p:spTgt spid="923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234"/>
                                        </p:tgtEl>
                                        <p:attrNameLst>
                                          <p:attrName>style.visibility</p:attrName>
                                        </p:attrNameLst>
                                      </p:cBhvr>
                                      <p:to>
                                        <p:strVal val="visible"/>
                                      </p:to>
                                    </p:set>
                                    <p:anim calcmode="lin" valueType="num">
                                      <p:cBhvr additive="base">
                                        <p:cTn id="27" dur="500" fill="hold"/>
                                        <p:tgtEl>
                                          <p:spTgt spid="9234"/>
                                        </p:tgtEl>
                                        <p:attrNameLst>
                                          <p:attrName>ppt_x</p:attrName>
                                        </p:attrNameLst>
                                      </p:cBhvr>
                                      <p:tavLst>
                                        <p:tav tm="0">
                                          <p:val>
                                            <p:strVal val="#ppt_x"/>
                                          </p:val>
                                        </p:tav>
                                        <p:tav tm="100000">
                                          <p:val>
                                            <p:strVal val="#ppt_x"/>
                                          </p:val>
                                        </p:tav>
                                      </p:tavLst>
                                    </p:anim>
                                    <p:anim calcmode="lin" valueType="num">
                                      <p:cBhvr additive="base">
                                        <p:cTn id="28" dur="500" fill="hold"/>
                                        <p:tgtEl>
                                          <p:spTgt spid="9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5076" y="0"/>
            <a:ext cx="5717204" cy="887599"/>
          </a:xfrm>
        </p:spPr>
        <p:txBody>
          <a:bodyPr>
            <a:normAutofit/>
          </a:bodyPr>
          <a:lstStyle/>
          <a:p>
            <a:pPr algn="ctr"/>
            <a:r>
              <a:rPr lang="ru-RU" sz="4400" b="1" i="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ДЕНЬГИ РОССИИ</a:t>
            </a:r>
            <a:endParaRPr lang="ru-RU" sz="4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112" y="814171"/>
            <a:ext cx="2955881" cy="1224136"/>
          </a:xfrm>
          <a:prstGeom prst="rect">
            <a:avLst/>
          </a:prstGeom>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1249" y="814171"/>
            <a:ext cx="2849870" cy="1224136"/>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06" y="2487499"/>
            <a:ext cx="2953129" cy="1268503"/>
          </a:xfrm>
          <a:prstGeom prst="rect">
            <a:avLst/>
          </a:prstGeom>
        </p:spPr>
      </p:pic>
      <p:pic>
        <p:nvPicPr>
          <p:cNvPr id="7" name="Рисунок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86277" y="4255466"/>
            <a:ext cx="2849870" cy="1301096"/>
          </a:xfrm>
          <a:prstGeom prst="rect">
            <a:avLst/>
          </a:prstGeom>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12" y="4260418"/>
            <a:ext cx="2920523" cy="1296144"/>
          </a:xfrm>
          <a:prstGeom prst="rect">
            <a:avLst/>
          </a:prstGeom>
        </p:spPr>
      </p:pic>
      <p:pic>
        <p:nvPicPr>
          <p:cNvPr id="9" name="Рисунок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7848" y="2463418"/>
            <a:ext cx="2987824" cy="1292584"/>
          </a:xfrm>
          <a:prstGeom prst="rect">
            <a:avLst/>
          </a:prstGeom>
        </p:spPr>
      </p:pic>
      <p:pic>
        <p:nvPicPr>
          <p:cNvPr id="10" name="Рисунок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4564" y="814171"/>
            <a:ext cx="2836010" cy="1224136"/>
          </a:xfrm>
          <a:prstGeom prst="rect">
            <a:avLst/>
          </a:prstGeom>
        </p:spPr>
      </p:pic>
      <p:pic>
        <p:nvPicPr>
          <p:cNvPr id="11" name="Рисунок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6097" y="5957641"/>
            <a:ext cx="1024403" cy="900359"/>
          </a:xfrm>
          <a:prstGeom prst="rect">
            <a:avLst/>
          </a:prstGeom>
        </p:spPr>
      </p:pic>
      <p:pic>
        <p:nvPicPr>
          <p:cNvPr id="13" name="Рисунок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82238" y="5699977"/>
            <a:ext cx="1143034" cy="1127010"/>
          </a:xfrm>
          <a:prstGeom prst="rect">
            <a:avLst/>
          </a:prstGeom>
        </p:spPr>
      </p:pic>
      <p:pic>
        <p:nvPicPr>
          <p:cNvPr id="14" name="Рисунок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36796" y="5630659"/>
            <a:ext cx="1227555" cy="1214130"/>
          </a:xfrm>
          <a:prstGeom prst="rect">
            <a:avLst/>
          </a:prstGeom>
        </p:spPr>
      </p:pic>
      <p:pic>
        <p:nvPicPr>
          <p:cNvPr id="15" name="Рисунок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0041" y="5630659"/>
            <a:ext cx="1152512" cy="1143065"/>
          </a:xfrm>
          <a:prstGeom prst="rect">
            <a:avLst/>
          </a:prstGeom>
        </p:spPr>
      </p:pic>
      <p:pic>
        <p:nvPicPr>
          <p:cNvPr id="16" name="Рисунок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72861" y="5863353"/>
            <a:ext cx="912981" cy="905849"/>
          </a:xfrm>
          <a:prstGeom prst="rect">
            <a:avLst/>
          </a:prstGeom>
        </p:spPr>
      </p:pic>
      <p:pic>
        <p:nvPicPr>
          <p:cNvPr id="3" name="Рисунок 2"/>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847795" y="5556562"/>
            <a:ext cx="1335362" cy="1328395"/>
          </a:xfrm>
          <a:prstGeom prst="rect">
            <a:avLst/>
          </a:prstGeom>
        </p:spPr>
      </p:pic>
      <p:pic>
        <p:nvPicPr>
          <p:cNvPr id="12" name="Рисунок 11"/>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77848" y="4255466"/>
            <a:ext cx="2836010" cy="1296144"/>
          </a:xfrm>
          <a:prstGeom prst="rect">
            <a:avLst/>
          </a:prstGeom>
        </p:spPr>
      </p:pic>
      <p:pic>
        <p:nvPicPr>
          <p:cNvPr id="17" name="Picture 2" descr="Фея  с волшебной палочкой"/>
          <p:cNvPicPr>
            <a:picLocks noChangeAspect="1" noChangeArrowheads="1" noCrop="1"/>
          </p:cNvPicPr>
          <p:nvPr/>
        </p:nvPicPr>
        <p:blipFill>
          <a:blip r:embed="rId16">
            <a:extLst>
              <a:ext uri="{28A0092B-C50C-407E-A947-70E740481C1C}">
                <a14:useLocalDpi xmlns:a14="http://schemas.microsoft.com/office/drawing/2010/main"/>
              </a:ext>
            </a:extLst>
          </a:blip>
          <a:srcRect/>
          <a:stretch>
            <a:fillRect/>
          </a:stretch>
        </p:blipFill>
        <p:spPr bwMode="auto">
          <a:xfrm>
            <a:off x="6225587" y="2012338"/>
            <a:ext cx="2450869" cy="23012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
          <p:cNvPicPr>
            <a:picLocks noChangeAspect="1" noChangeArrowheads="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636926" y="1952405"/>
            <a:ext cx="307830" cy="277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
          <p:cNvPicPr>
            <a:picLocks noChangeAspect="1" noChangeArrowheads="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415733" y="2013155"/>
            <a:ext cx="281496" cy="2533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
          <p:cNvPicPr>
            <a:picLocks noChangeAspect="1" noChangeArrowheads="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758399" y="2133734"/>
            <a:ext cx="301341" cy="27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71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1000"/>
                                        <p:tgtEl>
                                          <p:spTgt spid="3"/>
                                        </p:tgtEl>
                                      </p:cBhvr>
                                    </p:animEffect>
                                    <p:anim calcmode="lin" valueType="num">
                                      <p:cBhvr>
                                        <p:cTn id="99" dur="1000" fill="hold"/>
                                        <p:tgtEl>
                                          <p:spTgt spid="3"/>
                                        </p:tgtEl>
                                        <p:attrNameLst>
                                          <p:attrName>ppt_x</p:attrName>
                                        </p:attrNameLst>
                                      </p:cBhvr>
                                      <p:tavLst>
                                        <p:tav tm="0">
                                          <p:val>
                                            <p:strVal val="#ppt_x"/>
                                          </p:val>
                                        </p:tav>
                                        <p:tav tm="100000">
                                          <p:val>
                                            <p:strVal val="#ppt_x"/>
                                          </p:val>
                                        </p:tav>
                                      </p:tavLst>
                                    </p:anim>
                                    <p:anim calcmode="lin" valueType="num">
                                      <p:cBhvr>
                                        <p:cTn id="10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1216</TotalTime>
  <Words>452</Words>
  <Application>Microsoft Office PowerPoint</Application>
  <PresentationFormat>Экран (4:3)</PresentationFormat>
  <Paragraphs>49</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Аспект</vt:lpstr>
      <vt:lpstr>«Путешествие в страну Денег»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ДЕНЬГИ РОССИИ</vt:lpstr>
      <vt:lpstr>Для чего нужны деньги?</vt:lpstr>
      <vt:lpstr>Презентация PowerPoint</vt:lpstr>
      <vt:lpstr>Презентация PowerPoint</vt:lpstr>
      <vt:lpstr>Презентация PowerPoint</vt:lpstr>
      <vt:lpstr>Презентация PowerPoint</vt:lpstr>
      <vt:lpstr>Давайте закрепим пройденное и ответим на вопрос: «Что такое деньги?»</vt:lpstr>
      <vt:lpstr>Презентация PowerPoint</vt:lpstr>
      <vt:lpstr>Презентация PowerPoint</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деньги</dc:title>
  <dc:creator>татьяна кривицкая</dc:creator>
  <cp:lastModifiedBy>User</cp:lastModifiedBy>
  <cp:revision>100</cp:revision>
  <dcterms:created xsi:type="dcterms:W3CDTF">2018-09-19T13:45:00Z</dcterms:created>
  <dcterms:modified xsi:type="dcterms:W3CDTF">2023-10-15T09:25:13Z</dcterms:modified>
</cp:coreProperties>
</file>